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67" r:id="rId4"/>
    <p:sldId id="272" r:id="rId5"/>
    <p:sldId id="269" r:id="rId6"/>
    <p:sldId id="258" r:id="rId7"/>
    <p:sldId id="261" r:id="rId8"/>
    <p:sldId id="259" r:id="rId9"/>
    <p:sldId id="273" r:id="rId10"/>
    <p:sldId id="275" r:id="rId11"/>
    <p:sldId id="266" r:id="rId12"/>
    <p:sldId id="264" r:id="rId13"/>
    <p:sldId id="262" r:id="rId14"/>
    <p:sldId id="263" r:id="rId15"/>
    <p:sldId id="276" r:id="rId16"/>
    <p:sldId id="277" r:id="rId17"/>
    <p:sldId id="257" r:id="rId18"/>
  </p:sldIdLst>
  <p:sldSz cx="9144000" cy="6858000" type="screen4x3"/>
  <p:notesSz cx="6864350" cy="999648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DE016"/>
    <a:srgbClr val="CC1E5C"/>
    <a:srgbClr val="688B00"/>
    <a:srgbClr val="00513C"/>
    <a:srgbClr val="003366"/>
    <a:srgbClr val="21AEB1"/>
    <a:srgbClr val="DE62A4"/>
    <a:srgbClr val="EE82C7"/>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84"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l-SI"/>
  <c:chart>
    <c:title>
      <c:layout/>
      <c:txPr>
        <a:bodyPr/>
        <a:lstStyle/>
        <a:p>
          <a:pPr>
            <a:defRPr>
              <a:solidFill>
                <a:schemeClr val="tx2"/>
              </a:solidFill>
            </a:defRPr>
          </a:pPr>
          <a:endParaRPr lang="sl-SI"/>
        </a:p>
      </c:txPr>
    </c:title>
    <c:plotArea>
      <c:layout>
        <c:manualLayout>
          <c:layoutTarget val="inner"/>
          <c:xMode val="edge"/>
          <c:yMode val="edge"/>
          <c:x val="0.17306109980533249"/>
          <c:y val="0.2334451264674301"/>
          <c:w val="0.61647139214802382"/>
          <c:h val="0.67821769803355303"/>
        </c:manualLayout>
      </c:layout>
      <c:doughnutChart>
        <c:varyColors val="1"/>
        <c:ser>
          <c:idx val="0"/>
          <c:order val="0"/>
          <c:tx>
            <c:strRef>
              <c:f>List1!$B$1</c:f>
              <c:strCache>
                <c:ptCount val="1"/>
                <c:pt idx="0">
                  <c:v>Sestava avtomobilske gume</c:v>
                </c:pt>
              </c:strCache>
            </c:strRef>
          </c:tx>
          <c:dLbls>
            <c:dLbl>
              <c:idx val="0"/>
              <c:layout>
                <c:manualLayout>
                  <c:x val="1.7755416082939519E-2"/>
                  <c:y val="0.27931488515165126"/>
                </c:manualLayout>
              </c:layout>
              <c:spPr/>
              <c:txPr>
                <a:bodyPr/>
                <a:lstStyle/>
                <a:p>
                  <a:pPr>
                    <a:defRPr sz="1400"/>
                  </a:pPr>
                  <a:endParaRPr lang="sl-SI"/>
                </a:p>
              </c:txPr>
              <c:showVal val="1"/>
              <c:showCatName val="1"/>
            </c:dLbl>
            <c:dLbl>
              <c:idx val="1"/>
              <c:layout>
                <c:manualLayout>
                  <c:x val="-0.11857341317388224"/>
                  <c:y val="0.11558759899294395"/>
                </c:manualLayout>
              </c:layout>
              <c:spPr/>
              <c:txPr>
                <a:bodyPr/>
                <a:lstStyle/>
                <a:p>
                  <a:pPr>
                    <a:defRPr sz="1400"/>
                  </a:pPr>
                  <a:endParaRPr lang="sl-SI"/>
                </a:p>
              </c:txPr>
              <c:showVal val="1"/>
              <c:showCatName val="1"/>
            </c:dLbl>
            <c:dLbl>
              <c:idx val="2"/>
              <c:layout>
                <c:manualLayout>
                  <c:x val="-0.17025925994198451"/>
                  <c:y val="0"/>
                </c:manualLayout>
              </c:layout>
              <c:spPr/>
              <c:txPr>
                <a:bodyPr/>
                <a:lstStyle/>
                <a:p>
                  <a:pPr>
                    <a:defRPr sz="1400"/>
                  </a:pPr>
                  <a:endParaRPr lang="sl-SI"/>
                </a:p>
              </c:txPr>
              <c:showVal val="1"/>
              <c:showCatName val="1"/>
            </c:dLbl>
            <c:dLbl>
              <c:idx val="3"/>
              <c:layout>
                <c:manualLayout>
                  <c:x val="-0.23660203091564358"/>
                  <c:y val="-6.2481338879013568E-2"/>
                </c:manualLayout>
              </c:layout>
              <c:spPr/>
              <c:txPr>
                <a:bodyPr/>
                <a:lstStyle/>
                <a:p>
                  <a:pPr>
                    <a:defRPr sz="1400"/>
                  </a:pPr>
                  <a:endParaRPr lang="sl-SI"/>
                </a:p>
              </c:txPr>
              <c:showVal val="1"/>
              <c:showCatName val="1"/>
            </c:dLbl>
            <c:dLbl>
              <c:idx val="4"/>
              <c:layout>
                <c:manualLayout>
                  <c:x val="-0.21734696100210768"/>
                  <c:y val="-0.14782168300744389"/>
                </c:manualLayout>
              </c:layout>
              <c:spPr/>
              <c:txPr>
                <a:bodyPr/>
                <a:lstStyle/>
                <a:p>
                  <a:pPr>
                    <a:defRPr sz="1400"/>
                  </a:pPr>
                  <a:endParaRPr lang="sl-SI"/>
                </a:p>
              </c:txPr>
              <c:showVal val="1"/>
              <c:showCatName val="1"/>
            </c:dLbl>
            <c:dLbl>
              <c:idx val="5"/>
              <c:layout>
                <c:manualLayout>
                  <c:x val="-6.3577436758255182E-2"/>
                  <c:y val="-0.17571333219920077"/>
                </c:manualLayout>
              </c:layout>
              <c:tx>
                <c:rich>
                  <a:bodyPr/>
                  <a:lstStyle/>
                  <a:p>
                    <a:pPr>
                      <a:defRPr sz="1400"/>
                    </a:pPr>
                    <a:r>
                      <a:rPr lang="en-US" sz="1400" dirty="0" err="1" smtClean="0"/>
                      <a:t>Žveplo</a:t>
                    </a:r>
                    <a:r>
                      <a:rPr lang="en-US" sz="1400" dirty="0"/>
                      <a:t>; </a:t>
                    </a:r>
                    <a:endParaRPr lang="sl-SI" sz="1400" dirty="0" smtClean="0"/>
                  </a:p>
                  <a:p>
                    <a:pPr>
                      <a:defRPr sz="1400"/>
                    </a:pPr>
                    <a:r>
                      <a:rPr lang="en-US" sz="1400" dirty="0" smtClean="0"/>
                      <a:t>1</a:t>
                    </a:r>
                    <a:r>
                      <a:rPr lang="en-US" sz="1400" dirty="0"/>
                      <a:t>%</a:t>
                    </a:r>
                  </a:p>
                </c:rich>
              </c:tx>
              <c:spPr/>
              <c:showVal val="1"/>
              <c:showCatName val="1"/>
            </c:dLbl>
            <c:dLbl>
              <c:idx val="6"/>
              <c:layout>
                <c:manualLayout>
                  <c:x val="5.3162300925021048E-2"/>
                  <c:y val="-0.15963547453060797"/>
                </c:manualLayout>
              </c:layout>
              <c:spPr/>
              <c:txPr>
                <a:bodyPr/>
                <a:lstStyle/>
                <a:p>
                  <a:pPr>
                    <a:defRPr sz="1400"/>
                  </a:pPr>
                  <a:endParaRPr lang="sl-SI"/>
                </a:p>
              </c:txPr>
              <c:showVal val="1"/>
              <c:showCatName val="1"/>
            </c:dLbl>
            <c:showVal val="1"/>
            <c:showCatName val="1"/>
            <c:showLeaderLines val="1"/>
          </c:dLbls>
          <c:cat>
            <c:strRef>
              <c:f>List1!$A$2:$A$8</c:f>
              <c:strCache>
                <c:ptCount val="7"/>
                <c:pt idx="0">
                  <c:v>Kavčuk</c:v>
                </c:pt>
                <c:pt idx="1">
                  <c:v>Saje</c:v>
                </c:pt>
                <c:pt idx="2">
                  <c:v>Kovine</c:v>
                </c:pt>
                <c:pt idx="3">
                  <c:v>Tekstil</c:v>
                </c:pt>
                <c:pt idx="4">
                  <c:v>Cinkov oksid</c:v>
                </c:pt>
                <c:pt idx="5">
                  <c:v>Žveplo</c:v>
                </c:pt>
                <c:pt idx="6">
                  <c:v>Aditivi</c:v>
                </c:pt>
              </c:strCache>
            </c:strRef>
          </c:cat>
          <c:val>
            <c:numRef>
              <c:f>List1!$B$2:$B$8</c:f>
              <c:numCache>
                <c:formatCode>0.00%</c:formatCode>
                <c:ptCount val="7"/>
                <c:pt idx="0" formatCode="0%">
                  <c:v>0.47000000000000008</c:v>
                </c:pt>
                <c:pt idx="1">
                  <c:v>0.21500000000000025</c:v>
                </c:pt>
                <c:pt idx="2">
                  <c:v>0.16500000000000031</c:v>
                </c:pt>
                <c:pt idx="3">
                  <c:v>5.500000000000009E-2</c:v>
                </c:pt>
                <c:pt idx="4" formatCode="0%">
                  <c:v>1.0000000000000023E-2</c:v>
                </c:pt>
                <c:pt idx="5" formatCode="0%">
                  <c:v>1.0000000000000023E-2</c:v>
                </c:pt>
                <c:pt idx="6">
                  <c:v>7.5000000000000122E-2</c:v>
                </c:pt>
              </c:numCache>
            </c:numRef>
          </c:val>
        </c:ser>
        <c:dLbls>
          <c:showVal val="1"/>
          <c:showCatName val="1"/>
        </c:dLbls>
        <c:firstSliceAng val="0"/>
        <c:holeSize val="50"/>
      </c:doughnutChart>
    </c:plotArea>
    <c:plotVisOnly val="1"/>
    <c:dispBlanksAs val="zero"/>
  </c:chart>
  <c:txPr>
    <a:bodyPr/>
    <a:lstStyle/>
    <a:p>
      <a:pPr>
        <a:defRPr sz="1800"/>
      </a:pPr>
      <a:endParaRPr lang="sl-SI"/>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l-SI"/>
  <c:chart>
    <c:view3D>
      <c:rAngAx val="1"/>
    </c:view3D>
    <c:plotArea>
      <c:layout/>
      <c:bar3DChart>
        <c:barDir val="col"/>
        <c:grouping val="clustered"/>
        <c:ser>
          <c:idx val="0"/>
          <c:order val="0"/>
          <c:tx>
            <c:strRef>
              <c:f>List1!$B$1</c:f>
              <c:strCache>
                <c:ptCount val="1"/>
                <c:pt idx="0">
                  <c:v>Dano na trg</c:v>
                </c:pt>
              </c:strCache>
            </c:strRef>
          </c:tx>
          <c:spPr>
            <a:solidFill>
              <a:schemeClr val="tx1">
                <a:lumMod val="65000"/>
                <a:lumOff val="35000"/>
              </a:schemeClr>
            </a:solidFill>
          </c:spPr>
          <c:dPt>
            <c:idx val="0"/>
            <c:spPr>
              <a:solidFill>
                <a:schemeClr val="tx1">
                  <a:lumMod val="65000"/>
                  <a:lumOff val="35000"/>
                </a:schemeClr>
              </a:solidFill>
            </c:spPr>
          </c:dPt>
          <c:cat>
            <c:numRef>
              <c:f>List1!$A$2:$A$7</c:f>
              <c:numCache>
                <c:formatCode>General</c:formatCode>
                <c:ptCount val="6"/>
                <c:pt idx="0">
                  <c:v>2010</c:v>
                </c:pt>
                <c:pt idx="1">
                  <c:v>2011</c:v>
                </c:pt>
                <c:pt idx="2">
                  <c:v>2012</c:v>
                </c:pt>
                <c:pt idx="3">
                  <c:v>2013</c:v>
                </c:pt>
                <c:pt idx="4">
                  <c:v>2014</c:v>
                </c:pt>
                <c:pt idx="5">
                  <c:v>2015</c:v>
                </c:pt>
              </c:numCache>
            </c:numRef>
          </c:cat>
          <c:val>
            <c:numRef>
              <c:f>List1!$B$2:$B$7</c:f>
              <c:numCache>
                <c:formatCode>#,##0</c:formatCode>
                <c:ptCount val="6"/>
                <c:pt idx="0">
                  <c:v>18242</c:v>
                </c:pt>
                <c:pt idx="1">
                  <c:v>18353</c:v>
                </c:pt>
                <c:pt idx="2">
                  <c:v>17088</c:v>
                </c:pt>
                <c:pt idx="3">
                  <c:v>18420</c:v>
                </c:pt>
                <c:pt idx="4">
                  <c:v>19559</c:v>
                </c:pt>
                <c:pt idx="5">
                  <c:v>20411</c:v>
                </c:pt>
              </c:numCache>
            </c:numRef>
          </c:val>
        </c:ser>
        <c:ser>
          <c:idx val="1"/>
          <c:order val="1"/>
          <c:tx>
            <c:strRef>
              <c:f>List1!$C$1</c:f>
              <c:strCache>
                <c:ptCount val="1"/>
                <c:pt idx="0">
                  <c:v>Zbrano</c:v>
                </c:pt>
              </c:strCache>
            </c:strRef>
          </c:tx>
          <c:spPr>
            <a:solidFill>
              <a:schemeClr val="accent1"/>
            </a:solidFill>
          </c:spPr>
          <c:cat>
            <c:numRef>
              <c:f>List1!$A$2:$A$7</c:f>
              <c:numCache>
                <c:formatCode>General</c:formatCode>
                <c:ptCount val="6"/>
                <c:pt idx="0">
                  <c:v>2010</c:v>
                </c:pt>
                <c:pt idx="1">
                  <c:v>2011</c:v>
                </c:pt>
                <c:pt idx="2">
                  <c:v>2012</c:v>
                </c:pt>
                <c:pt idx="3">
                  <c:v>2013</c:v>
                </c:pt>
                <c:pt idx="4">
                  <c:v>2014</c:v>
                </c:pt>
                <c:pt idx="5">
                  <c:v>2015</c:v>
                </c:pt>
              </c:numCache>
            </c:numRef>
          </c:cat>
          <c:val>
            <c:numRef>
              <c:f>List1!$C$2:$C$7</c:f>
              <c:numCache>
                <c:formatCode>#,##0</c:formatCode>
                <c:ptCount val="6"/>
                <c:pt idx="0">
                  <c:v>14598</c:v>
                </c:pt>
                <c:pt idx="1">
                  <c:v>16807</c:v>
                </c:pt>
                <c:pt idx="2">
                  <c:v>15118</c:v>
                </c:pt>
                <c:pt idx="3">
                  <c:v>14397</c:v>
                </c:pt>
                <c:pt idx="4">
                  <c:v>15555</c:v>
                </c:pt>
                <c:pt idx="5">
                  <c:v>15632.630000000006</c:v>
                </c:pt>
              </c:numCache>
            </c:numRef>
          </c:val>
        </c:ser>
        <c:shape val="cylinder"/>
        <c:axId val="154418560"/>
        <c:axId val="154624000"/>
        <c:axId val="0"/>
      </c:bar3DChart>
      <c:catAx>
        <c:axId val="154418560"/>
        <c:scaling>
          <c:orientation val="minMax"/>
        </c:scaling>
        <c:axPos val="b"/>
        <c:numFmt formatCode="General" sourceLinked="1"/>
        <c:tickLblPos val="nextTo"/>
        <c:crossAx val="154624000"/>
        <c:crosses val="autoZero"/>
        <c:auto val="1"/>
        <c:lblAlgn val="ctr"/>
        <c:lblOffset val="100"/>
      </c:catAx>
      <c:valAx>
        <c:axId val="154624000"/>
        <c:scaling>
          <c:orientation val="minMax"/>
        </c:scaling>
        <c:axPos val="l"/>
        <c:majorGridlines/>
        <c:numFmt formatCode="#,##0" sourceLinked="1"/>
        <c:tickLblPos val="nextTo"/>
        <c:crossAx val="154418560"/>
        <c:crosses val="autoZero"/>
        <c:crossBetween val="between"/>
      </c:valAx>
    </c:plotArea>
    <c:legend>
      <c:legendPos val="r"/>
      <c:layout/>
    </c:legend>
    <c:plotVisOnly val="1"/>
    <c:dispBlanksAs val="gap"/>
  </c:chart>
  <c:txPr>
    <a:bodyPr/>
    <a:lstStyle/>
    <a:p>
      <a:pPr>
        <a:defRPr sz="1800"/>
      </a:pPr>
      <a:endParaRPr lang="sl-SI"/>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l-SI"/>
  <c:chart>
    <c:title>
      <c:tx>
        <c:rich>
          <a:bodyPr/>
          <a:lstStyle/>
          <a:p>
            <a:pPr>
              <a:defRPr>
                <a:solidFill>
                  <a:schemeClr val="tx2"/>
                </a:solidFill>
              </a:defRPr>
            </a:pPr>
            <a:r>
              <a:rPr lang="sl-SI" dirty="0" smtClean="0">
                <a:solidFill>
                  <a:schemeClr val="tx2"/>
                </a:solidFill>
              </a:rPr>
              <a:t>Cene ravnanja</a:t>
            </a:r>
            <a:r>
              <a:rPr lang="sl-SI" baseline="0" dirty="0" smtClean="0">
                <a:solidFill>
                  <a:schemeClr val="tx2"/>
                </a:solidFill>
              </a:rPr>
              <a:t> z izrabljenimi gumami 2006-2016 v €/t</a:t>
            </a:r>
            <a:endParaRPr lang="en-US" dirty="0">
              <a:solidFill>
                <a:schemeClr val="tx2"/>
              </a:solidFill>
            </a:endParaRPr>
          </a:p>
        </c:rich>
      </c:tx>
      <c:layout/>
    </c:title>
    <c:view3D>
      <c:rAngAx val="1"/>
    </c:view3D>
    <c:plotArea>
      <c:layout>
        <c:manualLayout>
          <c:layoutTarget val="inner"/>
          <c:xMode val="edge"/>
          <c:yMode val="edge"/>
          <c:x val="7.4981012646104489E-2"/>
          <c:y val="0.13860108279273428"/>
          <c:w val="0.90829431308398823"/>
          <c:h val="0.75370386309419746"/>
        </c:manualLayout>
      </c:layout>
      <c:bar3DChart>
        <c:barDir val="col"/>
        <c:grouping val="clustered"/>
        <c:ser>
          <c:idx val="0"/>
          <c:order val="0"/>
          <c:tx>
            <c:strRef>
              <c:f>List1!$B$1</c:f>
              <c:strCache>
                <c:ptCount val="1"/>
                <c:pt idx="0">
                  <c:v>cena €/t</c:v>
                </c:pt>
              </c:strCache>
            </c:strRef>
          </c:tx>
          <c:dPt>
            <c:idx val="0"/>
            <c:spPr>
              <a:solidFill>
                <a:schemeClr val="tx1">
                  <a:lumMod val="65000"/>
                  <a:lumOff val="35000"/>
                </a:schemeClr>
              </a:solidFill>
            </c:spPr>
          </c:dPt>
          <c:dPt>
            <c:idx val="1"/>
            <c:spPr>
              <a:solidFill>
                <a:schemeClr val="tx1">
                  <a:lumMod val="65000"/>
                  <a:lumOff val="35000"/>
                </a:schemeClr>
              </a:solidFill>
            </c:spPr>
          </c:dPt>
          <c:cat>
            <c:strRef>
              <c:f>List1!$A$2:$A$10</c:f>
              <c:strCache>
                <c:ptCount val="9"/>
                <c:pt idx="0">
                  <c:v>2002-2005</c:v>
                </c:pt>
                <c:pt idx="1">
                  <c:v>2006</c:v>
                </c:pt>
                <c:pt idx="2">
                  <c:v>2010</c:v>
                </c:pt>
                <c:pt idx="3">
                  <c:v>2011</c:v>
                </c:pt>
                <c:pt idx="4">
                  <c:v>2012</c:v>
                </c:pt>
                <c:pt idx="5">
                  <c:v>2013</c:v>
                </c:pt>
                <c:pt idx="6">
                  <c:v>2014</c:v>
                </c:pt>
                <c:pt idx="7">
                  <c:v>2015</c:v>
                </c:pt>
                <c:pt idx="8">
                  <c:v>2016</c:v>
                </c:pt>
              </c:strCache>
            </c:strRef>
          </c:cat>
          <c:val>
            <c:numRef>
              <c:f>List1!$B$2:$B$10</c:f>
              <c:numCache>
                <c:formatCode>General</c:formatCode>
                <c:ptCount val="9"/>
                <c:pt idx="0">
                  <c:v>145</c:v>
                </c:pt>
                <c:pt idx="1">
                  <c:v>146</c:v>
                </c:pt>
                <c:pt idx="2">
                  <c:v>105</c:v>
                </c:pt>
                <c:pt idx="3">
                  <c:v>105</c:v>
                </c:pt>
                <c:pt idx="4">
                  <c:v>102</c:v>
                </c:pt>
                <c:pt idx="5">
                  <c:v>92</c:v>
                </c:pt>
                <c:pt idx="6">
                  <c:v>92</c:v>
                </c:pt>
                <c:pt idx="7">
                  <c:v>92</c:v>
                </c:pt>
                <c:pt idx="8">
                  <c:v>89</c:v>
                </c:pt>
              </c:numCache>
            </c:numRef>
          </c:val>
        </c:ser>
        <c:shape val="cylinder"/>
        <c:axId val="155484544"/>
        <c:axId val="155486080"/>
        <c:axId val="0"/>
      </c:bar3DChart>
      <c:catAx>
        <c:axId val="155484544"/>
        <c:scaling>
          <c:orientation val="minMax"/>
        </c:scaling>
        <c:axPos val="b"/>
        <c:numFmt formatCode="General" sourceLinked="1"/>
        <c:tickLblPos val="nextTo"/>
        <c:txPr>
          <a:bodyPr/>
          <a:lstStyle/>
          <a:p>
            <a:pPr>
              <a:defRPr sz="1200"/>
            </a:pPr>
            <a:endParaRPr lang="sl-SI"/>
          </a:p>
        </c:txPr>
        <c:crossAx val="155486080"/>
        <c:crosses val="autoZero"/>
        <c:auto val="1"/>
        <c:lblAlgn val="ctr"/>
        <c:lblOffset val="100"/>
      </c:catAx>
      <c:valAx>
        <c:axId val="155486080"/>
        <c:scaling>
          <c:orientation val="minMax"/>
        </c:scaling>
        <c:axPos val="l"/>
        <c:majorGridlines/>
        <c:numFmt formatCode="General" sourceLinked="1"/>
        <c:tickLblPos val="nextTo"/>
        <c:crossAx val="155484544"/>
        <c:crosses val="autoZero"/>
        <c:crossBetween val="between"/>
      </c:valAx>
    </c:plotArea>
    <c:plotVisOnly val="1"/>
    <c:dispBlanksAs val="gap"/>
  </c:chart>
  <c:txPr>
    <a:bodyPr/>
    <a:lstStyle/>
    <a:p>
      <a:pPr>
        <a:defRPr sz="1800"/>
      </a:pPr>
      <a:endParaRPr lang="sl-SI"/>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83014-7E7E-4ED5-98FE-F673EC956C36}" type="doc">
      <dgm:prSet loTypeId="urn:microsoft.com/office/officeart/2005/8/layout/venn1" loCatId="relationship" qsTypeId="urn:microsoft.com/office/officeart/2005/8/quickstyle/simple4" qsCatId="simple" csTypeId="urn:microsoft.com/office/officeart/2005/8/colors/colorful5" csCatId="colorful" phldr="1"/>
      <dgm:spPr/>
    </dgm:pt>
    <dgm:pt modelId="{8B6A3A7E-F758-4596-95B3-3AAA250B38DD}">
      <dgm:prSet phldrT="[besedilo]" custT="1"/>
      <dgm:spPr>
        <a:solidFill>
          <a:srgbClr val="99CCFF">
            <a:alpha val="89804"/>
          </a:srgbClr>
        </a:solidFill>
      </dgm:spPr>
      <dgm:t>
        <a:bodyPr/>
        <a:lstStyle/>
        <a:p>
          <a:r>
            <a:rPr lang="sl-SI" sz="1800" dirty="0" smtClean="0"/>
            <a:t>Ljudje</a:t>
          </a:r>
          <a:endParaRPr lang="sl-SI" sz="2800" dirty="0"/>
        </a:p>
      </dgm:t>
    </dgm:pt>
    <dgm:pt modelId="{4142DF58-63AD-4578-AEC5-0C52B377923A}" type="parTrans" cxnId="{C5551CB9-EA24-4F4C-AD99-1624E0372C16}">
      <dgm:prSet/>
      <dgm:spPr/>
      <dgm:t>
        <a:bodyPr/>
        <a:lstStyle/>
        <a:p>
          <a:endParaRPr lang="sl-SI"/>
        </a:p>
      </dgm:t>
    </dgm:pt>
    <dgm:pt modelId="{1103E369-0C53-4C3E-98D4-176407732183}" type="sibTrans" cxnId="{C5551CB9-EA24-4F4C-AD99-1624E0372C16}">
      <dgm:prSet/>
      <dgm:spPr/>
      <dgm:t>
        <a:bodyPr/>
        <a:lstStyle/>
        <a:p>
          <a:endParaRPr lang="sl-SI"/>
        </a:p>
      </dgm:t>
    </dgm:pt>
    <dgm:pt modelId="{5725B748-5C4F-4E23-AF69-705C7E77D9C4}">
      <dgm:prSet phldrT="[besedilo]" custT="1"/>
      <dgm:spPr>
        <a:solidFill>
          <a:srgbClr val="9DE016">
            <a:alpha val="50196"/>
          </a:srgbClr>
        </a:solidFill>
      </dgm:spPr>
      <dgm:t>
        <a:bodyPr/>
        <a:lstStyle/>
        <a:p>
          <a:pPr algn="r"/>
          <a:r>
            <a:rPr lang="sl-SI" sz="1800" dirty="0" smtClean="0"/>
            <a:t>Planet</a:t>
          </a:r>
          <a:endParaRPr lang="sl-SI" sz="2800" dirty="0"/>
        </a:p>
      </dgm:t>
    </dgm:pt>
    <dgm:pt modelId="{FC8F5993-C71C-4913-AFA7-2FD46552EBF7}" type="parTrans" cxnId="{EB09E9AA-79A3-4E6E-92FC-AD502F9265A6}">
      <dgm:prSet/>
      <dgm:spPr/>
      <dgm:t>
        <a:bodyPr/>
        <a:lstStyle/>
        <a:p>
          <a:endParaRPr lang="sl-SI"/>
        </a:p>
      </dgm:t>
    </dgm:pt>
    <dgm:pt modelId="{75DB13A3-9463-4001-8CE6-F2ECA14BB6BC}" type="sibTrans" cxnId="{EB09E9AA-79A3-4E6E-92FC-AD502F9265A6}">
      <dgm:prSet/>
      <dgm:spPr/>
      <dgm:t>
        <a:bodyPr/>
        <a:lstStyle/>
        <a:p>
          <a:endParaRPr lang="sl-SI"/>
        </a:p>
      </dgm:t>
    </dgm:pt>
    <dgm:pt modelId="{C16FA83A-52B1-4175-B3F6-7ED440799E97}">
      <dgm:prSet phldrT="[besedilo]" custT="1"/>
      <dgm:spPr/>
      <dgm:t>
        <a:bodyPr/>
        <a:lstStyle/>
        <a:p>
          <a:pPr algn="l"/>
          <a:r>
            <a:rPr lang="sl-SI" sz="1800" dirty="0" smtClean="0"/>
            <a:t>Dobiček</a:t>
          </a:r>
          <a:endParaRPr lang="sl-SI" sz="1800" dirty="0"/>
        </a:p>
      </dgm:t>
    </dgm:pt>
    <dgm:pt modelId="{5AF30DE6-280A-4C7B-9701-B23CF8D823FB}" type="parTrans" cxnId="{B5563B5C-FDDC-4874-BFCE-68F70DD59351}">
      <dgm:prSet/>
      <dgm:spPr/>
      <dgm:t>
        <a:bodyPr/>
        <a:lstStyle/>
        <a:p>
          <a:endParaRPr lang="sl-SI"/>
        </a:p>
      </dgm:t>
    </dgm:pt>
    <dgm:pt modelId="{5B997E7E-D04D-4EFC-AF56-97E261D4CC82}" type="sibTrans" cxnId="{B5563B5C-FDDC-4874-BFCE-68F70DD59351}">
      <dgm:prSet/>
      <dgm:spPr/>
      <dgm:t>
        <a:bodyPr/>
        <a:lstStyle/>
        <a:p>
          <a:endParaRPr lang="sl-SI"/>
        </a:p>
      </dgm:t>
    </dgm:pt>
    <dgm:pt modelId="{C82315C9-6A84-48A1-BD51-149501F64DDA}" type="pres">
      <dgm:prSet presAssocID="{13583014-7E7E-4ED5-98FE-F673EC956C36}" presName="compositeShape" presStyleCnt="0">
        <dgm:presLayoutVars>
          <dgm:chMax val="7"/>
          <dgm:dir/>
          <dgm:resizeHandles val="exact"/>
        </dgm:presLayoutVars>
      </dgm:prSet>
      <dgm:spPr/>
    </dgm:pt>
    <dgm:pt modelId="{47E36E98-CE38-4C69-B084-95256A38D540}" type="pres">
      <dgm:prSet presAssocID="{8B6A3A7E-F758-4596-95B3-3AAA250B38DD}" presName="circ1" presStyleLbl="vennNode1" presStyleIdx="0" presStyleCnt="3" custScaleX="120710" custScaleY="120710"/>
      <dgm:spPr/>
      <dgm:t>
        <a:bodyPr/>
        <a:lstStyle/>
        <a:p>
          <a:endParaRPr lang="sl-SI"/>
        </a:p>
      </dgm:t>
    </dgm:pt>
    <dgm:pt modelId="{D2A860DF-8B6C-4ADD-8DB2-6884FC819055}" type="pres">
      <dgm:prSet presAssocID="{8B6A3A7E-F758-4596-95B3-3AAA250B38DD}" presName="circ1Tx" presStyleLbl="revTx" presStyleIdx="0" presStyleCnt="0">
        <dgm:presLayoutVars>
          <dgm:chMax val="0"/>
          <dgm:chPref val="0"/>
          <dgm:bulletEnabled val="1"/>
        </dgm:presLayoutVars>
      </dgm:prSet>
      <dgm:spPr/>
      <dgm:t>
        <a:bodyPr/>
        <a:lstStyle/>
        <a:p>
          <a:endParaRPr lang="sl-SI"/>
        </a:p>
      </dgm:t>
    </dgm:pt>
    <dgm:pt modelId="{7580B512-DBCA-4754-A92E-AE01507A53BD}" type="pres">
      <dgm:prSet presAssocID="{5725B748-5C4F-4E23-AF69-705C7E77D9C4}" presName="circ2" presStyleLbl="vennNode1" presStyleIdx="1" presStyleCnt="3" custScaleX="120697" custScaleY="120697"/>
      <dgm:spPr/>
      <dgm:t>
        <a:bodyPr/>
        <a:lstStyle/>
        <a:p>
          <a:endParaRPr lang="sl-SI"/>
        </a:p>
      </dgm:t>
    </dgm:pt>
    <dgm:pt modelId="{091EC311-C8F7-4BD0-99AB-A67C60363C4A}" type="pres">
      <dgm:prSet presAssocID="{5725B748-5C4F-4E23-AF69-705C7E77D9C4}" presName="circ2Tx" presStyleLbl="revTx" presStyleIdx="0" presStyleCnt="0">
        <dgm:presLayoutVars>
          <dgm:chMax val="0"/>
          <dgm:chPref val="0"/>
          <dgm:bulletEnabled val="1"/>
        </dgm:presLayoutVars>
      </dgm:prSet>
      <dgm:spPr/>
      <dgm:t>
        <a:bodyPr/>
        <a:lstStyle/>
        <a:p>
          <a:endParaRPr lang="sl-SI"/>
        </a:p>
      </dgm:t>
    </dgm:pt>
    <dgm:pt modelId="{8997AFE1-1957-4FE4-8041-8766FFC62C88}" type="pres">
      <dgm:prSet presAssocID="{C16FA83A-52B1-4175-B3F6-7ED440799E97}" presName="circ3" presStyleLbl="vennNode1" presStyleIdx="2" presStyleCnt="3" custScaleX="120697" custScaleY="120697"/>
      <dgm:spPr/>
      <dgm:t>
        <a:bodyPr/>
        <a:lstStyle/>
        <a:p>
          <a:endParaRPr lang="sl-SI"/>
        </a:p>
      </dgm:t>
    </dgm:pt>
    <dgm:pt modelId="{8BE0DB5F-4838-4FFE-8D65-446F9CA1024F}" type="pres">
      <dgm:prSet presAssocID="{C16FA83A-52B1-4175-B3F6-7ED440799E97}" presName="circ3Tx" presStyleLbl="revTx" presStyleIdx="0" presStyleCnt="0">
        <dgm:presLayoutVars>
          <dgm:chMax val="0"/>
          <dgm:chPref val="0"/>
          <dgm:bulletEnabled val="1"/>
        </dgm:presLayoutVars>
      </dgm:prSet>
      <dgm:spPr/>
      <dgm:t>
        <a:bodyPr/>
        <a:lstStyle/>
        <a:p>
          <a:endParaRPr lang="sl-SI"/>
        </a:p>
      </dgm:t>
    </dgm:pt>
  </dgm:ptLst>
  <dgm:cxnLst>
    <dgm:cxn modelId="{EB09E9AA-79A3-4E6E-92FC-AD502F9265A6}" srcId="{13583014-7E7E-4ED5-98FE-F673EC956C36}" destId="{5725B748-5C4F-4E23-AF69-705C7E77D9C4}" srcOrd="1" destOrd="0" parTransId="{FC8F5993-C71C-4913-AFA7-2FD46552EBF7}" sibTransId="{75DB13A3-9463-4001-8CE6-F2ECA14BB6BC}"/>
    <dgm:cxn modelId="{C5551CB9-EA24-4F4C-AD99-1624E0372C16}" srcId="{13583014-7E7E-4ED5-98FE-F673EC956C36}" destId="{8B6A3A7E-F758-4596-95B3-3AAA250B38DD}" srcOrd="0" destOrd="0" parTransId="{4142DF58-63AD-4578-AEC5-0C52B377923A}" sibTransId="{1103E369-0C53-4C3E-98D4-176407732183}"/>
    <dgm:cxn modelId="{6ED9F0FB-87C0-4BDE-B2D9-C053503F707D}" type="presOf" srcId="{13583014-7E7E-4ED5-98FE-F673EC956C36}" destId="{C82315C9-6A84-48A1-BD51-149501F64DDA}" srcOrd="0" destOrd="0" presId="urn:microsoft.com/office/officeart/2005/8/layout/venn1"/>
    <dgm:cxn modelId="{04F54121-F13A-40CB-9E73-AB86014D2611}" type="presOf" srcId="{5725B748-5C4F-4E23-AF69-705C7E77D9C4}" destId="{7580B512-DBCA-4754-A92E-AE01507A53BD}" srcOrd="0" destOrd="0" presId="urn:microsoft.com/office/officeart/2005/8/layout/venn1"/>
    <dgm:cxn modelId="{16C95F28-112C-47FA-B5E9-3061A2B55631}" type="presOf" srcId="{C16FA83A-52B1-4175-B3F6-7ED440799E97}" destId="{8997AFE1-1957-4FE4-8041-8766FFC62C88}" srcOrd="0" destOrd="0" presId="urn:microsoft.com/office/officeart/2005/8/layout/venn1"/>
    <dgm:cxn modelId="{BACADC81-4B31-4BE1-B527-ED5F7975C15A}" type="presOf" srcId="{8B6A3A7E-F758-4596-95B3-3AAA250B38DD}" destId="{47E36E98-CE38-4C69-B084-95256A38D540}" srcOrd="0" destOrd="0" presId="urn:microsoft.com/office/officeart/2005/8/layout/venn1"/>
    <dgm:cxn modelId="{F9117DD9-045F-4A46-853A-D8C9024BB190}" type="presOf" srcId="{8B6A3A7E-F758-4596-95B3-3AAA250B38DD}" destId="{D2A860DF-8B6C-4ADD-8DB2-6884FC819055}" srcOrd="1" destOrd="0" presId="urn:microsoft.com/office/officeart/2005/8/layout/venn1"/>
    <dgm:cxn modelId="{B5563B5C-FDDC-4874-BFCE-68F70DD59351}" srcId="{13583014-7E7E-4ED5-98FE-F673EC956C36}" destId="{C16FA83A-52B1-4175-B3F6-7ED440799E97}" srcOrd="2" destOrd="0" parTransId="{5AF30DE6-280A-4C7B-9701-B23CF8D823FB}" sibTransId="{5B997E7E-D04D-4EFC-AF56-97E261D4CC82}"/>
    <dgm:cxn modelId="{E1D0C1BC-285D-4297-BBD3-0FA866191118}" type="presOf" srcId="{C16FA83A-52B1-4175-B3F6-7ED440799E97}" destId="{8BE0DB5F-4838-4FFE-8D65-446F9CA1024F}" srcOrd="1" destOrd="0" presId="urn:microsoft.com/office/officeart/2005/8/layout/venn1"/>
    <dgm:cxn modelId="{7EC04AA7-AFC1-4B08-997F-B5417AA13160}" type="presOf" srcId="{5725B748-5C4F-4E23-AF69-705C7E77D9C4}" destId="{091EC311-C8F7-4BD0-99AB-A67C60363C4A}" srcOrd="1" destOrd="0" presId="urn:microsoft.com/office/officeart/2005/8/layout/venn1"/>
    <dgm:cxn modelId="{A3FCCAD8-F97E-4FA8-A324-7B63B4A077B6}" type="presParOf" srcId="{C82315C9-6A84-48A1-BD51-149501F64DDA}" destId="{47E36E98-CE38-4C69-B084-95256A38D540}" srcOrd="0" destOrd="0" presId="urn:microsoft.com/office/officeart/2005/8/layout/venn1"/>
    <dgm:cxn modelId="{2A87CCC4-979D-4601-9E41-5397335B9C74}" type="presParOf" srcId="{C82315C9-6A84-48A1-BD51-149501F64DDA}" destId="{D2A860DF-8B6C-4ADD-8DB2-6884FC819055}" srcOrd="1" destOrd="0" presId="urn:microsoft.com/office/officeart/2005/8/layout/venn1"/>
    <dgm:cxn modelId="{909FFCD6-C59D-4ACD-B91D-90BDE8C6A976}" type="presParOf" srcId="{C82315C9-6A84-48A1-BD51-149501F64DDA}" destId="{7580B512-DBCA-4754-A92E-AE01507A53BD}" srcOrd="2" destOrd="0" presId="urn:microsoft.com/office/officeart/2005/8/layout/venn1"/>
    <dgm:cxn modelId="{96A012F4-F6FA-49D3-8707-191013CE23A0}" type="presParOf" srcId="{C82315C9-6A84-48A1-BD51-149501F64DDA}" destId="{091EC311-C8F7-4BD0-99AB-A67C60363C4A}" srcOrd="3" destOrd="0" presId="urn:microsoft.com/office/officeart/2005/8/layout/venn1"/>
    <dgm:cxn modelId="{D87CD11E-BF7F-4C25-99D0-7C17191E452B}" type="presParOf" srcId="{C82315C9-6A84-48A1-BD51-149501F64DDA}" destId="{8997AFE1-1957-4FE4-8041-8766FFC62C88}" srcOrd="4" destOrd="0" presId="urn:microsoft.com/office/officeart/2005/8/layout/venn1"/>
    <dgm:cxn modelId="{DCE1EB57-1A4D-4BCE-8ABB-075937ACA378}" type="presParOf" srcId="{C82315C9-6A84-48A1-BD51-149501F64DDA}" destId="{8BE0DB5F-4838-4FFE-8D65-446F9CA1024F}" srcOrd="5" destOrd="0" presId="urn:microsoft.com/office/officeart/2005/8/layout/venn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5462B-02EC-4DDF-B3E7-BDCA33EC5DE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sl-SI"/>
        </a:p>
      </dgm:t>
    </dgm:pt>
    <dgm:pt modelId="{97A97D86-2B13-45DA-8411-AC6CF4D41B58}">
      <dgm:prSet phldrT="[besedilo]"/>
      <dgm:spPr>
        <a:solidFill>
          <a:srgbClr val="FF9900"/>
        </a:solidFill>
      </dgm:spPr>
      <dgm:t>
        <a:bodyPr/>
        <a:lstStyle/>
        <a:p>
          <a:pPr algn="ctr"/>
          <a:r>
            <a:rPr lang="sl-SI" dirty="0" smtClean="0"/>
            <a:t>Liberalni sistem (prosti trg)</a:t>
          </a:r>
          <a:endParaRPr lang="sl-SI" dirty="0"/>
        </a:p>
      </dgm:t>
    </dgm:pt>
    <dgm:pt modelId="{F3C4C989-EA30-4638-80B3-0A0745016EE1}" type="parTrans" cxnId="{00281E7B-3AF3-4ECE-8286-CFFB1C55CAFE}">
      <dgm:prSet/>
      <dgm:spPr/>
      <dgm:t>
        <a:bodyPr/>
        <a:lstStyle/>
        <a:p>
          <a:pPr algn="ctr"/>
          <a:endParaRPr lang="sl-SI"/>
        </a:p>
      </dgm:t>
    </dgm:pt>
    <dgm:pt modelId="{5B112607-66B9-4E18-8CF7-EF383463C251}" type="sibTrans" cxnId="{00281E7B-3AF3-4ECE-8286-CFFB1C55CAFE}">
      <dgm:prSet/>
      <dgm:spPr/>
      <dgm:t>
        <a:bodyPr/>
        <a:lstStyle/>
        <a:p>
          <a:pPr algn="ctr"/>
          <a:endParaRPr lang="sl-SI"/>
        </a:p>
      </dgm:t>
    </dgm:pt>
    <dgm:pt modelId="{B19A0BFF-5177-4817-8013-9FF41E552750}">
      <dgm:prSet phldrT="[besedilo]"/>
      <dgm:spPr>
        <a:solidFill>
          <a:srgbClr val="00A79D"/>
        </a:solidFill>
      </dgm:spPr>
      <dgm:t>
        <a:bodyPr/>
        <a:lstStyle/>
        <a:p>
          <a:pPr algn="ctr"/>
          <a:r>
            <a:rPr lang="sl-SI" dirty="0" smtClean="0"/>
            <a:t>V pristojnosti države (davki)</a:t>
          </a:r>
          <a:endParaRPr lang="sl-SI" dirty="0"/>
        </a:p>
      </dgm:t>
    </dgm:pt>
    <dgm:pt modelId="{C018E696-8612-405B-A3EA-FDB59FEC3C1C}" type="parTrans" cxnId="{17E39F64-8D94-4FA7-BA2E-A53E9DBC3518}">
      <dgm:prSet/>
      <dgm:spPr/>
      <dgm:t>
        <a:bodyPr/>
        <a:lstStyle/>
        <a:p>
          <a:pPr algn="ctr"/>
          <a:endParaRPr lang="sl-SI"/>
        </a:p>
      </dgm:t>
    </dgm:pt>
    <dgm:pt modelId="{A53E406F-1E0F-466A-B6CC-5964BC9AFE0E}" type="sibTrans" cxnId="{17E39F64-8D94-4FA7-BA2E-A53E9DBC3518}">
      <dgm:prSet/>
      <dgm:spPr/>
      <dgm:t>
        <a:bodyPr/>
        <a:lstStyle/>
        <a:p>
          <a:pPr algn="ctr"/>
          <a:endParaRPr lang="sl-SI"/>
        </a:p>
      </dgm:t>
    </dgm:pt>
    <dgm:pt modelId="{D26C53BB-AA14-4841-B3B3-3FF6667EDAC1}">
      <dgm:prSet phldrT="[besedilo]"/>
      <dgm:spPr>
        <a:solidFill>
          <a:schemeClr val="accent1">
            <a:lumMod val="75000"/>
          </a:schemeClr>
        </a:solidFill>
      </dgm:spPr>
      <dgm:t>
        <a:bodyPr/>
        <a:lstStyle/>
        <a:p>
          <a:pPr algn="ctr"/>
          <a:r>
            <a:rPr lang="sl-SI" dirty="0" smtClean="0"/>
            <a:t>EPR – Razširjena proizvajalčeva odgovornost</a:t>
          </a:r>
          <a:endParaRPr lang="sl-SI" dirty="0"/>
        </a:p>
      </dgm:t>
    </dgm:pt>
    <dgm:pt modelId="{6572C5FD-94C0-4F2E-A0C6-67261B70D646}" type="parTrans" cxnId="{5A3DE76F-097E-4BF2-9E0C-0E6EC700FC8B}">
      <dgm:prSet/>
      <dgm:spPr/>
      <dgm:t>
        <a:bodyPr/>
        <a:lstStyle/>
        <a:p>
          <a:pPr algn="ctr"/>
          <a:endParaRPr lang="sl-SI"/>
        </a:p>
      </dgm:t>
    </dgm:pt>
    <dgm:pt modelId="{65070C17-B16C-4F52-A931-324B1282F485}" type="sibTrans" cxnId="{5A3DE76F-097E-4BF2-9E0C-0E6EC700FC8B}">
      <dgm:prSet/>
      <dgm:spPr/>
      <dgm:t>
        <a:bodyPr/>
        <a:lstStyle/>
        <a:p>
          <a:pPr algn="ctr"/>
          <a:endParaRPr lang="sl-SI"/>
        </a:p>
      </dgm:t>
    </dgm:pt>
    <dgm:pt modelId="{E3A69E3D-0FEB-4089-9A96-2EC86F141657}">
      <dgm:prSet/>
      <dgm:spPr>
        <a:solidFill>
          <a:srgbClr val="CC1E5C"/>
        </a:solidFill>
      </dgm:spPr>
      <dgm:t>
        <a:bodyPr/>
        <a:lstStyle/>
        <a:p>
          <a:pPr algn="ctr"/>
          <a:r>
            <a:rPr lang="sl-SI" dirty="0" smtClean="0"/>
            <a:t>Zakon v spreminjanju</a:t>
          </a:r>
          <a:endParaRPr lang="sl-SI" dirty="0"/>
        </a:p>
      </dgm:t>
    </dgm:pt>
    <dgm:pt modelId="{0012FE0B-2798-4914-AD0D-F51F51ACAD2D}" type="parTrans" cxnId="{88C09DFE-12FC-4EBA-888B-A7B853EBA1F1}">
      <dgm:prSet/>
      <dgm:spPr/>
      <dgm:t>
        <a:bodyPr/>
        <a:lstStyle/>
        <a:p>
          <a:pPr algn="ctr"/>
          <a:endParaRPr lang="sl-SI"/>
        </a:p>
      </dgm:t>
    </dgm:pt>
    <dgm:pt modelId="{3A5FC775-EABF-449A-9A64-851CDED9A59B}" type="sibTrans" cxnId="{88C09DFE-12FC-4EBA-888B-A7B853EBA1F1}">
      <dgm:prSet/>
      <dgm:spPr/>
      <dgm:t>
        <a:bodyPr/>
        <a:lstStyle/>
        <a:p>
          <a:pPr algn="ctr"/>
          <a:endParaRPr lang="sl-SI"/>
        </a:p>
      </dgm:t>
    </dgm:pt>
    <dgm:pt modelId="{2F48C50B-F56A-47B9-B8BF-9F2C3521CC6D}" type="pres">
      <dgm:prSet presAssocID="{46F5462B-02EC-4DDF-B3E7-BDCA33EC5DE6}" presName="Name0" presStyleCnt="0">
        <dgm:presLayoutVars>
          <dgm:dir/>
          <dgm:animLvl val="lvl"/>
          <dgm:resizeHandles val="exact"/>
        </dgm:presLayoutVars>
      </dgm:prSet>
      <dgm:spPr/>
      <dgm:t>
        <a:bodyPr/>
        <a:lstStyle/>
        <a:p>
          <a:endParaRPr lang="sl-SI"/>
        </a:p>
      </dgm:t>
    </dgm:pt>
    <dgm:pt modelId="{99D56BC6-322E-4C7A-9A6E-5C14B8A4282D}" type="pres">
      <dgm:prSet presAssocID="{97A97D86-2B13-45DA-8411-AC6CF4D41B58}" presName="linNode" presStyleCnt="0"/>
      <dgm:spPr/>
    </dgm:pt>
    <dgm:pt modelId="{7CB9E105-3922-4AFD-870D-BFB82A71979A}" type="pres">
      <dgm:prSet presAssocID="{97A97D86-2B13-45DA-8411-AC6CF4D41B58}" presName="parentText" presStyleLbl="node1" presStyleIdx="0" presStyleCnt="4" custScaleX="185165">
        <dgm:presLayoutVars>
          <dgm:chMax val="1"/>
          <dgm:bulletEnabled val="1"/>
        </dgm:presLayoutVars>
      </dgm:prSet>
      <dgm:spPr/>
      <dgm:t>
        <a:bodyPr/>
        <a:lstStyle/>
        <a:p>
          <a:endParaRPr lang="sl-SI"/>
        </a:p>
      </dgm:t>
    </dgm:pt>
    <dgm:pt modelId="{FA8E4B7C-27C1-401E-9062-07D0F3FA8F3D}" type="pres">
      <dgm:prSet presAssocID="{5B112607-66B9-4E18-8CF7-EF383463C251}" presName="sp" presStyleCnt="0"/>
      <dgm:spPr/>
    </dgm:pt>
    <dgm:pt modelId="{49B030CE-83E0-492A-8383-E2958003739E}" type="pres">
      <dgm:prSet presAssocID="{B19A0BFF-5177-4817-8013-9FF41E552750}" presName="linNode" presStyleCnt="0"/>
      <dgm:spPr/>
    </dgm:pt>
    <dgm:pt modelId="{06EB9C40-B106-4965-B488-788543FC0C55}" type="pres">
      <dgm:prSet presAssocID="{B19A0BFF-5177-4817-8013-9FF41E552750}" presName="parentText" presStyleLbl="node1" presStyleIdx="1" presStyleCnt="4" custScaleX="185165">
        <dgm:presLayoutVars>
          <dgm:chMax val="1"/>
          <dgm:bulletEnabled val="1"/>
        </dgm:presLayoutVars>
      </dgm:prSet>
      <dgm:spPr/>
      <dgm:t>
        <a:bodyPr/>
        <a:lstStyle/>
        <a:p>
          <a:endParaRPr lang="sl-SI"/>
        </a:p>
      </dgm:t>
    </dgm:pt>
    <dgm:pt modelId="{D1CED4BE-191E-4977-9C00-51D2FCAAB1E8}" type="pres">
      <dgm:prSet presAssocID="{A53E406F-1E0F-466A-B6CC-5964BC9AFE0E}" presName="sp" presStyleCnt="0"/>
      <dgm:spPr/>
    </dgm:pt>
    <dgm:pt modelId="{65C00A5C-239C-47E0-A7D2-C6BE8A2A70B6}" type="pres">
      <dgm:prSet presAssocID="{D26C53BB-AA14-4841-B3B3-3FF6667EDAC1}" presName="linNode" presStyleCnt="0"/>
      <dgm:spPr/>
    </dgm:pt>
    <dgm:pt modelId="{EDF807AB-5716-4B77-AA35-0CBC8F8DDB3B}" type="pres">
      <dgm:prSet presAssocID="{D26C53BB-AA14-4841-B3B3-3FF6667EDAC1}" presName="parentText" presStyleLbl="node1" presStyleIdx="2" presStyleCnt="4" custScaleX="185165">
        <dgm:presLayoutVars>
          <dgm:chMax val="1"/>
          <dgm:bulletEnabled val="1"/>
        </dgm:presLayoutVars>
      </dgm:prSet>
      <dgm:spPr/>
      <dgm:t>
        <a:bodyPr/>
        <a:lstStyle/>
        <a:p>
          <a:endParaRPr lang="sl-SI"/>
        </a:p>
      </dgm:t>
    </dgm:pt>
    <dgm:pt modelId="{93EB1E52-BCA9-407E-B26A-6C37E1748F90}" type="pres">
      <dgm:prSet presAssocID="{65070C17-B16C-4F52-A931-324B1282F485}" presName="sp" presStyleCnt="0"/>
      <dgm:spPr/>
    </dgm:pt>
    <dgm:pt modelId="{931E32D9-AE8B-485E-AADD-F27C816936BE}" type="pres">
      <dgm:prSet presAssocID="{E3A69E3D-0FEB-4089-9A96-2EC86F141657}" presName="linNode" presStyleCnt="0"/>
      <dgm:spPr/>
    </dgm:pt>
    <dgm:pt modelId="{E5E957DC-C39F-4DE6-B085-032CB65B1E28}" type="pres">
      <dgm:prSet presAssocID="{E3A69E3D-0FEB-4089-9A96-2EC86F141657}" presName="parentText" presStyleLbl="node1" presStyleIdx="3" presStyleCnt="4" custScaleX="185165">
        <dgm:presLayoutVars>
          <dgm:chMax val="1"/>
          <dgm:bulletEnabled val="1"/>
        </dgm:presLayoutVars>
      </dgm:prSet>
      <dgm:spPr/>
      <dgm:t>
        <a:bodyPr/>
        <a:lstStyle/>
        <a:p>
          <a:endParaRPr lang="sl-SI"/>
        </a:p>
      </dgm:t>
    </dgm:pt>
  </dgm:ptLst>
  <dgm:cxnLst>
    <dgm:cxn modelId="{E8E76661-2FB9-42BE-ADCC-182488F5120E}" type="presOf" srcId="{D26C53BB-AA14-4841-B3B3-3FF6667EDAC1}" destId="{EDF807AB-5716-4B77-AA35-0CBC8F8DDB3B}" srcOrd="0" destOrd="0" presId="urn:microsoft.com/office/officeart/2005/8/layout/vList5"/>
    <dgm:cxn modelId="{625E1178-F05A-4C28-87BF-A18E02DB3F71}" type="presOf" srcId="{97A97D86-2B13-45DA-8411-AC6CF4D41B58}" destId="{7CB9E105-3922-4AFD-870D-BFB82A71979A}" srcOrd="0" destOrd="0" presId="urn:microsoft.com/office/officeart/2005/8/layout/vList5"/>
    <dgm:cxn modelId="{88C09DFE-12FC-4EBA-888B-A7B853EBA1F1}" srcId="{46F5462B-02EC-4DDF-B3E7-BDCA33EC5DE6}" destId="{E3A69E3D-0FEB-4089-9A96-2EC86F141657}" srcOrd="3" destOrd="0" parTransId="{0012FE0B-2798-4914-AD0D-F51F51ACAD2D}" sibTransId="{3A5FC775-EABF-449A-9A64-851CDED9A59B}"/>
    <dgm:cxn modelId="{5A3DE76F-097E-4BF2-9E0C-0E6EC700FC8B}" srcId="{46F5462B-02EC-4DDF-B3E7-BDCA33EC5DE6}" destId="{D26C53BB-AA14-4841-B3B3-3FF6667EDAC1}" srcOrd="2" destOrd="0" parTransId="{6572C5FD-94C0-4F2E-A0C6-67261B70D646}" sibTransId="{65070C17-B16C-4F52-A931-324B1282F485}"/>
    <dgm:cxn modelId="{F50A7540-F996-4CFD-BE71-C6DF33E27F4F}" type="presOf" srcId="{B19A0BFF-5177-4817-8013-9FF41E552750}" destId="{06EB9C40-B106-4965-B488-788543FC0C55}" srcOrd="0" destOrd="0" presId="urn:microsoft.com/office/officeart/2005/8/layout/vList5"/>
    <dgm:cxn modelId="{DC4C46F1-9092-4F91-B9B1-EDA2F138E2A5}" type="presOf" srcId="{E3A69E3D-0FEB-4089-9A96-2EC86F141657}" destId="{E5E957DC-C39F-4DE6-B085-032CB65B1E28}" srcOrd="0" destOrd="0" presId="urn:microsoft.com/office/officeart/2005/8/layout/vList5"/>
    <dgm:cxn modelId="{00281E7B-3AF3-4ECE-8286-CFFB1C55CAFE}" srcId="{46F5462B-02EC-4DDF-B3E7-BDCA33EC5DE6}" destId="{97A97D86-2B13-45DA-8411-AC6CF4D41B58}" srcOrd="0" destOrd="0" parTransId="{F3C4C989-EA30-4638-80B3-0A0745016EE1}" sibTransId="{5B112607-66B9-4E18-8CF7-EF383463C251}"/>
    <dgm:cxn modelId="{DF7796E6-FF35-44A3-BC30-2A2EEE5DEAF1}" type="presOf" srcId="{46F5462B-02EC-4DDF-B3E7-BDCA33EC5DE6}" destId="{2F48C50B-F56A-47B9-B8BF-9F2C3521CC6D}" srcOrd="0" destOrd="0" presId="urn:microsoft.com/office/officeart/2005/8/layout/vList5"/>
    <dgm:cxn modelId="{17E39F64-8D94-4FA7-BA2E-A53E9DBC3518}" srcId="{46F5462B-02EC-4DDF-B3E7-BDCA33EC5DE6}" destId="{B19A0BFF-5177-4817-8013-9FF41E552750}" srcOrd="1" destOrd="0" parTransId="{C018E696-8612-405B-A3EA-FDB59FEC3C1C}" sibTransId="{A53E406F-1E0F-466A-B6CC-5964BC9AFE0E}"/>
    <dgm:cxn modelId="{6CC065B7-F15A-4D4A-8E65-B7E8228EA850}" type="presParOf" srcId="{2F48C50B-F56A-47B9-B8BF-9F2C3521CC6D}" destId="{99D56BC6-322E-4C7A-9A6E-5C14B8A4282D}" srcOrd="0" destOrd="0" presId="urn:microsoft.com/office/officeart/2005/8/layout/vList5"/>
    <dgm:cxn modelId="{5C10853C-7A6A-4763-9DC0-CF776386F2F8}" type="presParOf" srcId="{99D56BC6-322E-4C7A-9A6E-5C14B8A4282D}" destId="{7CB9E105-3922-4AFD-870D-BFB82A71979A}" srcOrd="0" destOrd="0" presId="urn:microsoft.com/office/officeart/2005/8/layout/vList5"/>
    <dgm:cxn modelId="{7D2A0278-D033-4F53-ACF4-7ACF1B9705FE}" type="presParOf" srcId="{2F48C50B-F56A-47B9-B8BF-9F2C3521CC6D}" destId="{FA8E4B7C-27C1-401E-9062-07D0F3FA8F3D}" srcOrd="1" destOrd="0" presId="urn:microsoft.com/office/officeart/2005/8/layout/vList5"/>
    <dgm:cxn modelId="{F79928B1-805D-41F4-A752-69FBDA484EBE}" type="presParOf" srcId="{2F48C50B-F56A-47B9-B8BF-9F2C3521CC6D}" destId="{49B030CE-83E0-492A-8383-E2958003739E}" srcOrd="2" destOrd="0" presId="urn:microsoft.com/office/officeart/2005/8/layout/vList5"/>
    <dgm:cxn modelId="{8758A366-D1DD-43C1-BFA9-75BCE8A41DE6}" type="presParOf" srcId="{49B030CE-83E0-492A-8383-E2958003739E}" destId="{06EB9C40-B106-4965-B488-788543FC0C55}" srcOrd="0" destOrd="0" presId="urn:microsoft.com/office/officeart/2005/8/layout/vList5"/>
    <dgm:cxn modelId="{6C967176-B30A-48D3-AC83-6658072BD542}" type="presParOf" srcId="{2F48C50B-F56A-47B9-B8BF-9F2C3521CC6D}" destId="{D1CED4BE-191E-4977-9C00-51D2FCAAB1E8}" srcOrd="3" destOrd="0" presId="urn:microsoft.com/office/officeart/2005/8/layout/vList5"/>
    <dgm:cxn modelId="{1B4C21B2-90D2-4945-95F4-C0FCB077220C}" type="presParOf" srcId="{2F48C50B-F56A-47B9-B8BF-9F2C3521CC6D}" destId="{65C00A5C-239C-47E0-A7D2-C6BE8A2A70B6}" srcOrd="4" destOrd="0" presId="urn:microsoft.com/office/officeart/2005/8/layout/vList5"/>
    <dgm:cxn modelId="{E9D9BBC4-335F-4A86-9B55-FA1D1BBC7E7E}" type="presParOf" srcId="{65C00A5C-239C-47E0-A7D2-C6BE8A2A70B6}" destId="{EDF807AB-5716-4B77-AA35-0CBC8F8DDB3B}" srcOrd="0" destOrd="0" presId="urn:microsoft.com/office/officeart/2005/8/layout/vList5"/>
    <dgm:cxn modelId="{FBA9BF72-5EAC-4179-B6CC-334E598C3D09}" type="presParOf" srcId="{2F48C50B-F56A-47B9-B8BF-9F2C3521CC6D}" destId="{93EB1E52-BCA9-407E-B26A-6C37E1748F90}" srcOrd="5" destOrd="0" presId="urn:microsoft.com/office/officeart/2005/8/layout/vList5"/>
    <dgm:cxn modelId="{C4B027D2-CC4A-45FE-A0F9-59E2BCF34807}" type="presParOf" srcId="{2F48C50B-F56A-47B9-B8BF-9F2C3521CC6D}" destId="{931E32D9-AE8B-485E-AADD-F27C816936BE}" srcOrd="6" destOrd="0" presId="urn:microsoft.com/office/officeart/2005/8/layout/vList5"/>
    <dgm:cxn modelId="{3DFC84E1-A87F-4547-8A61-665DBEF33855}" type="presParOf" srcId="{931E32D9-AE8B-485E-AADD-F27C816936BE}" destId="{E5E957DC-C39F-4DE6-B085-032CB65B1E28}"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E36E98-CE38-4C69-B084-95256A38D540}">
      <dsp:nvSpPr>
        <dsp:cNvPr id="0" name=""/>
        <dsp:cNvSpPr/>
      </dsp:nvSpPr>
      <dsp:spPr>
        <a:xfrm>
          <a:off x="570324" y="-128604"/>
          <a:ext cx="1877490" cy="1877490"/>
        </a:xfrm>
        <a:prstGeom prst="ellipse">
          <a:avLst/>
        </a:prstGeom>
        <a:solidFill>
          <a:srgbClr val="99CCFF">
            <a:alpha val="89804"/>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l-SI" sz="1800" kern="1200" dirty="0" smtClean="0"/>
            <a:t>Ljudje</a:t>
          </a:r>
          <a:endParaRPr lang="sl-SI" sz="2800" kern="1200" dirty="0"/>
        </a:p>
      </dsp:txBody>
      <dsp:txXfrm>
        <a:off x="820656" y="199956"/>
        <a:ext cx="1376826" cy="844870"/>
      </dsp:txXfrm>
    </dsp:sp>
    <dsp:sp modelId="{7580B512-DBCA-4754-A92E-AE01507A53BD}">
      <dsp:nvSpPr>
        <dsp:cNvPr id="0" name=""/>
        <dsp:cNvSpPr/>
      </dsp:nvSpPr>
      <dsp:spPr>
        <a:xfrm>
          <a:off x="1131656" y="843604"/>
          <a:ext cx="1877288" cy="1877288"/>
        </a:xfrm>
        <a:prstGeom prst="ellipse">
          <a:avLst/>
        </a:prstGeom>
        <a:solidFill>
          <a:srgbClr val="9DE016">
            <a:alpha val="50196"/>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800100">
            <a:lnSpc>
              <a:spcPct val="90000"/>
            </a:lnSpc>
            <a:spcBef>
              <a:spcPct val="0"/>
            </a:spcBef>
            <a:spcAft>
              <a:spcPct val="35000"/>
            </a:spcAft>
          </a:pPr>
          <a:r>
            <a:rPr lang="sl-SI" sz="1800" kern="1200" dirty="0" smtClean="0"/>
            <a:t>Planet</a:t>
          </a:r>
          <a:endParaRPr lang="sl-SI" sz="2800" kern="1200" dirty="0"/>
        </a:p>
      </dsp:txBody>
      <dsp:txXfrm>
        <a:off x="1705793" y="1328570"/>
        <a:ext cx="1126372" cy="1032508"/>
      </dsp:txXfrm>
    </dsp:sp>
    <dsp:sp modelId="{8997AFE1-1957-4FE4-8041-8766FFC62C88}">
      <dsp:nvSpPr>
        <dsp:cNvPr id="0" name=""/>
        <dsp:cNvSpPr/>
      </dsp:nvSpPr>
      <dsp:spPr>
        <a:xfrm>
          <a:off x="9195" y="843604"/>
          <a:ext cx="1877288" cy="1877288"/>
        </a:xfrm>
        <a:prstGeom prst="ellipse">
          <a:avLst/>
        </a:prstGeom>
        <a:gradFill rotWithShape="0">
          <a:gsLst>
            <a:gs pos="0">
              <a:schemeClr val="accent5">
                <a:alpha val="50000"/>
                <a:hueOff val="15043867"/>
                <a:satOff val="62038"/>
                <a:lumOff val="27647"/>
                <a:alphaOff val="0"/>
                <a:tint val="96000"/>
                <a:satMod val="120000"/>
                <a:lumMod val="120000"/>
              </a:schemeClr>
            </a:gs>
            <a:gs pos="100000">
              <a:schemeClr val="accent5">
                <a:alpha val="50000"/>
                <a:hueOff val="15043867"/>
                <a:satOff val="62038"/>
                <a:lumOff val="27647"/>
                <a:alphaOff val="0"/>
                <a:shade val="89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sl-SI" sz="1800" kern="1200" dirty="0" smtClean="0"/>
            <a:t>Dobiček</a:t>
          </a:r>
          <a:endParaRPr lang="sl-SI" sz="1800" kern="1200" dirty="0"/>
        </a:p>
      </dsp:txBody>
      <dsp:txXfrm>
        <a:off x="185973" y="1328570"/>
        <a:ext cx="1126372" cy="10325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9E105-3922-4AFD-870D-BFB82A71979A}">
      <dsp:nvSpPr>
        <dsp:cNvPr id="0" name=""/>
        <dsp:cNvSpPr/>
      </dsp:nvSpPr>
      <dsp:spPr>
        <a:xfrm>
          <a:off x="720236" y="1565"/>
          <a:ext cx="2880006" cy="752955"/>
        </a:xfrm>
        <a:prstGeom prst="roundRect">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sl-SI" sz="1600" kern="1200" dirty="0" smtClean="0"/>
            <a:t>Liberalni sistem (prosti trg)</a:t>
          </a:r>
          <a:endParaRPr lang="sl-SI" sz="1600" kern="1200" dirty="0"/>
        </a:p>
      </dsp:txBody>
      <dsp:txXfrm>
        <a:off x="720236" y="1565"/>
        <a:ext cx="2880006" cy="752955"/>
      </dsp:txXfrm>
    </dsp:sp>
    <dsp:sp modelId="{06EB9C40-B106-4965-B488-788543FC0C55}">
      <dsp:nvSpPr>
        <dsp:cNvPr id="0" name=""/>
        <dsp:cNvSpPr/>
      </dsp:nvSpPr>
      <dsp:spPr>
        <a:xfrm>
          <a:off x="720236" y="792168"/>
          <a:ext cx="2880006" cy="752955"/>
        </a:xfrm>
        <a:prstGeom prst="roundRect">
          <a:avLst/>
        </a:prstGeom>
        <a:solidFill>
          <a:srgbClr val="00A79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sl-SI" sz="1600" kern="1200" dirty="0" smtClean="0"/>
            <a:t>V pristojnosti države (davki)</a:t>
          </a:r>
          <a:endParaRPr lang="sl-SI" sz="1600" kern="1200" dirty="0"/>
        </a:p>
      </dsp:txBody>
      <dsp:txXfrm>
        <a:off x="720236" y="792168"/>
        <a:ext cx="2880006" cy="752955"/>
      </dsp:txXfrm>
    </dsp:sp>
    <dsp:sp modelId="{EDF807AB-5716-4B77-AA35-0CBC8F8DDB3B}">
      <dsp:nvSpPr>
        <dsp:cNvPr id="0" name=""/>
        <dsp:cNvSpPr/>
      </dsp:nvSpPr>
      <dsp:spPr>
        <a:xfrm>
          <a:off x="720236" y="1582771"/>
          <a:ext cx="2880006" cy="752955"/>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sl-SI" sz="1500" kern="1200" dirty="0" smtClean="0"/>
            <a:t>EPR – Razširjena proizvajalčeva odgovornost</a:t>
          </a:r>
          <a:endParaRPr lang="sl-SI" sz="1500" kern="1200" dirty="0"/>
        </a:p>
      </dsp:txBody>
      <dsp:txXfrm>
        <a:off x="720236" y="1582771"/>
        <a:ext cx="2880006" cy="752955"/>
      </dsp:txXfrm>
    </dsp:sp>
    <dsp:sp modelId="{E5E957DC-C39F-4DE6-B085-032CB65B1E28}">
      <dsp:nvSpPr>
        <dsp:cNvPr id="0" name=""/>
        <dsp:cNvSpPr/>
      </dsp:nvSpPr>
      <dsp:spPr>
        <a:xfrm>
          <a:off x="720236" y="2373375"/>
          <a:ext cx="2880006" cy="752955"/>
        </a:xfrm>
        <a:prstGeom prst="roundRect">
          <a:avLst/>
        </a:prstGeom>
        <a:solidFill>
          <a:srgbClr val="CC1E5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sl-SI" sz="1500" kern="1200" dirty="0" smtClean="0"/>
            <a:t>Zakon v spreminjanju</a:t>
          </a:r>
          <a:endParaRPr lang="sl-SI" sz="1500" kern="1200" dirty="0"/>
        </a:p>
      </dsp:txBody>
      <dsp:txXfrm>
        <a:off x="720236" y="2373375"/>
        <a:ext cx="2880006" cy="7529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FECA3C96-4BE4-4D64-82CB-B47D78CA0869}" type="datetimeFigureOut">
              <a:rPr lang="sl-SI" smtClean="0"/>
              <a:pPr/>
              <a:t>4.10.2016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57950C6-511D-4A73-A6A1-477C6B83590A}" type="slidenum">
              <a:rPr lang="sl-SI" smtClean="0"/>
              <a:pPr/>
              <a:t>‹#›</a:t>
            </a:fld>
            <a:endParaRPr lang="sl-SI"/>
          </a:p>
        </p:txBody>
      </p:sp>
      <p:pic>
        <p:nvPicPr>
          <p:cNvPr id="18" name="Slika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5589481"/>
            <a:ext cx="2520280" cy="10230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FECA3C96-4BE4-4D64-82CB-B47D78CA0869}" type="datetimeFigureOut">
              <a:rPr lang="sl-SI" smtClean="0"/>
              <a:pPr/>
              <a:t>4.10.2016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57950C6-511D-4A73-A6A1-477C6B83590A}"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CA3C96-4BE4-4D64-82CB-B47D78CA0869}" type="datetimeFigureOut">
              <a:rPr lang="sl-SI" smtClean="0"/>
              <a:pPr/>
              <a:t>4.10.2016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57950C6-511D-4A73-A6A1-477C6B83590A}" type="slidenum">
              <a:rPr lang="sl-SI" smtClean="0"/>
              <a:pPr/>
              <a:t>‹#›</a:t>
            </a:fld>
            <a:endParaRPr lang="sl-SI"/>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64904"/>
            <a:ext cx="8640959" cy="3561259"/>
          </a:xfrm>
        </p:spPr>
        <p:txBody>
          <a:bodyPr/>
          <a:lstStyle>
            <a:lvl1pPr marL="274320" indent="-274320">
              <a:buFont typeface="Arial" panose="020B0604020202020204" pitchFamily="34" charset="0"/>
              <a:buChar char="•"/>
              <a:defRPr/>
            </a:lvl1pPr>
            <a:lvl2pPr marL="576263" indent="-274320">
              <a:buFont typeface="Arial" panose="020B0604020202020204" pitchFamily="34" charset="0"/>
              <a:buChar char="•"/>
              <a:defRPr/>
            </a:lvl2pPr>
            <a:lvl3pPr marL="855663" indent="-228600">
              <a:buFont typeface="Arial" panose="020B0604020202020204" pitchFamily="34" charset="0"/>
              <a:buChar char="•"/>
              <a:defRPr/>
            </a:lvl3pPr>
            <a:lvl4pPr marL="1143000" indent="-228600">
              <a:buFont typeface="Arial" panose="020B0604020202020204" pitchFamily="34" charset="0"/>
              <a:buChar char="•"/>
              <a:defRPr/>
            </a:lvl4pPr>
            <a:lvl5pPr marL="1463040" indent="-228600">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FECA3C96-4BE4-4D64-82CB-B47D78CA0869}" type="datetimeFigureOut">
              <a:rPr lang="sl-SI" smtClean="0"/>
              <a:pPr/>
              <a:t>4.10.2016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57950C6-511D-4A73-A6A1-477C6B83590A}" type="slidenum">
              <a:rPr lang="sl-SI" smtClean="0"/>
              <a:pPr/>
              <a:t>‹#›</a:t>
            </a:fld>
            <a:endParaRPr lang="sl-SI"/>
          </a:p>
        </p:txBody>
      </p:sp>
      <p:sp>
        <p:nvSpPr>
          <p:cNvPr id="7" name="Title 6"/>
          <p:cNvSpPr>
            <a:spLocks noGrp="1"/>
          </p:cNvSpPr>
          <p:nvPr>
            <p:ph type="title"/>
          </p:nvPr>
        </p:nvSpPr>
        <p:spPr/>
        <p:txBody>
          <a:bodyPr/>
          <a:lstStyle/>
          <a:p>
            <a:r>
              <a:rPr lang="sl-SI" smtClean="0"/>
              <a:t>Uredite slog naslova matrice</a:t>
            </a:r>
            <a:endParaRPr lang="en-US"/>
          </a:p>
        </p:txBody>
      </p:sp>
      <p:pic>
        <p:nvPicPr>
          <p:cNvPr id="8" name="Slika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ECA3C96-4BE4-4D64-82CB-B47D78CA0869}" type="datetimeFigureOut">
              <a:rPr lang="sl-SI" smtClean="0"/>
              <a:pPr/>
              <a:t>4.10.2016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57950C6-511D-4A73-A6A1-477C6B83590A}" type="slidenum">
              <a:rPr lang="sl-SI" smtClean="0"/>
              <a:pPr/>
              <a:t>‹#›</a:t>
            </a:fld>
            <a:endParaRPr lang="sl-SI"/>
          </a:p>
        </p:txBody>
      </p:sp>
      <p:pic>
        <p:nvPicPr>
          <p:cNvPr id="16" name="Slika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5589481"/>
            <a:ext cx="2520280" cy="10230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FECA3C96-4BE4-4D64-82CB-B47D78CA0869}" type="datetimeFigureOut">
              <a:rPr lang="sl-SI" smtClean="0"/>
              <a:pPr/>
              <a:t>4.10.2016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57950C6-511D-4A73-A6A1-477C6B83590A}" type="slidenum">
              <a:rPr lang="sl-SI" smtClean="0"/>
              <a:pPr/>
              <a:t>‹#›</a:t>
            </a:fld>
            <a:endParaRPr lang="sl-SI"/>
          </a:p>
        </p:txBody>
      </p:sp>
      <p:sp>
        <p:nvSpPr>
          <p:cNvPr id="9" name="Content Placeholder 8"/>
          <p:cNvSpPr>
            <a:spLocks noGrp="1"/>
          </p:cNvSpPr>
          <p:nvPr>
            <p:ph sz="quarter" idx="13"/>
          </p:nvPr>
        </p:nvSpPr>
        <p:spPr>
          <a:xfrm>
            <a:off x="251520" y="2679192"/>
            <a:ext cx="4247327" cy="3447288"/>
          </a:xfrm>
        </p:spPr>
        <p:txBody>
          <a:bodyPr/>
          <a:lstStyle>
            <a:lvl1pPr marL="274320" indent="-274320">
              <a:buFont typeface="Arial" panose="020B0604020202020204" pitchFamily="34" charset="0"/>
              <a:buChar char="•"/>
              <a:defRPr/>
            </a:lvl1pPr>
            <a:lvl2pPr marL="576263" indent="-274320">
              <a:buFont typeface="Arial" panose="020B0604020202020204" pitchFamily="34" charset="0"/>
              <a:buChar char="•"/>
              <a:defRPr/>
            </a:lvl2pPr>
            <a:lvl3pPr marL="855663" indent="-228600">
              <a:buFont typeface="Arial" panose="020B0604020202020204" pitchFamily="34" charset="0"/>
              <a:buChar char="•"/>
              <a:defRPr/>
            </a:lvl3pPr>
            <a:lvl4pPr marL="1143000" indent="-228600">
              <a:buFont typeface="Arial" panose="020B0604020202020204" pitchFamily="34" charset="0"/>
              <a:buChar char="•"/>
              <a:defRPr/>
            </a:lvl4pPr>
            <a:lvl5pPr marL="1463040" indent="-228600">
              <a:buFont typeface="Arial" panose="020B0604020202020204" pitchFamily="34" charset="0"/>
              <a:buChar cha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Content Placeholder 10"/>
          <p:cNvSpPr>
            <a:spLocks noGrp="1"/>
          </p:cNvSpPr>
          <p:nvPr>
            <p:ph sz="quarter" idx="14"/>
          </p:nvPr>
        </p:nvSpPr>
        <p:spPr>
          <a:xfrm>
            <a:off x="4645152" y="2679192"/>
            <a:ext cx="4247328" cy="3447288"/>
          </a:xfrm>
        </p:spPr>
        <p:txBody>
          <a:bodyPr/>
          <a:lstStyle>
            <a:lvl1pPr marL="274320" indent="-274320">
              <a:buFont typeface="Arial" panose="020B0604020202020204" pitchFamily="34" charset="0"/>
              <a:buChar char="•"/>
              <a:defRPr/>
            </a:lvl1pPr>
            <a:lvl2pPr marL="576263" indent="-274320">
              <a:buFont typeface="Arial" panose="020B0604020202020204" pitchFamily="34" charset="0"/>
              <a:buChar char="•"/>
              <a:defRPr/>
            </a:lvl2pPr>
            <a:lvl3pPr marL="855663" indent="-228600">
              <a:buFont typeface="Arial" panose="020B0604020202020204" pitchFamily="34" charset="0"/>
              <a:buChar char="•"/>
              <a:defRPr/>
            </a:lvl3pPr>
            <a:lvl4pPr marL="1143000" indent="-228600">
              <a:buFont typeface="Arial" panose="020B0604020202020204" pitchFamily="34" charset="0"/>
              <a:buChar char="•"/>
              <a:defRPr/>
            </a:lvl4pPr>
            <a:lvl5pPr marL="1463040" indent="-228600">
              <a:buFont typeface="Arial" panose="020B0604020202020204" pitchFamily="34" charset="0"/>
              <a:buChar char="•"/>
              <a:defRPr/>
            </a:lvl5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pic>
        <p:nvPicPr>
          <p:cNvPr id="10" name="Slika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251520" y="2678114"/>
            <a:ext cx="4247328"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1520" y="3429000"/>
            <a:ext cx="4245867" cy="2697163"/>
          </a:xfrm>
        </p:spPr>
        <p:txBody>
          <a:bodyPr/>
          <a:lstStyle>
            <a:lvl1pPr marL="274320" indent="-274320">
              <a:buFont typeface="Arial" panose="020B0604020202020204" pitchFamily="34" charset="0"/>
              <a:buChar char="•"/>
              <a:defRPr sz="2000"/>
            </a:lvl1pPr>
            <a:lvl2pPr marL="576263" indent="-274320">
              <a:buFont typeface="Arial" panose="020B0604020202020204" pitchFamily="34" charset="0"/>
              <a:buChar char="•"/>
              <a:defRPr sz="1800"/>
            </a:lvl2pPr>
            <a:lvl3pPr marL="855663" indent="-228600">
              <a:buFont typeface="Arial" panose="020B0604020202020204" pitchFamily="34" charset="0"/>
              <a:buChar char="•"/>
              <a:defRPr sz="1600"/>
            </a:lvl3pPr>
            <a:lvl4pPr marL="1143000" indent="-228600">
              <a:buFont typeface="Arial" panose="020B0604020202020204" pitchFamily="34" charset="0"/>
              <a:buChar char="•"/>
              <a:defRPr sz="1400"/>
            </a:lvl4pPr>
            <a:lvl5pPr marL="1463040" indent="-228600">
              <a:buFont typeface="Arial" panose="020B0604020202020204" pitchFamily="34" charset="0"/>
              <a:buChar char="•"/>
              <a:defRPr sz="14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48200" y="2678113"/>
            <a:ext cx="4244280"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45024" y="3429000"/>
            <a:ext cx="4175447" cy="2697163"/>
          </a:xfrm>
        </p:spPr>
        <p:txBody>
          <a:bodyPr/>
          <a:lstStyle>
            <a:lvl1pPr marL="274320" indent="-274320">
              <a:buFont typeface="Arial" panose="020B0604020202020204" pitchFamily="34" charset="0"/>
              <a:buChar char="•"/>
              <a:defRPr sz="2000"/>
            </a:lvl1pPr>
            <a:lvl2pPr marL="576263" indent="-274320">
              <a:buFont typeface="Arial" panose="020B0604020202020204" pitchFamily="34" charset="0"/>
              <a:buChar char="•"/>
              <a:defRPr sz="1800"/>
            </a:lvl2pPr>
            <a:lvl3pPr marL="855663" indent="-228600">
              <a:buFont typeface="Arial" panose="020B0604020202020204" pitchFamily="34" charset="0"/>
              <a:buChar char="•"/>
              <a:defRPr sz="1600"/>
            </a:lvl3pPr>
            <a:lvl4pPr marL="1143000" indent="-228600">
              <a:buFont typeface="Arial" panose="020B0604020202020204" pitchFamily="34" charset="0"/>
              <a:buChar char="•"/>
              <a:defRPr sz="1400"/>
            </a:lvl4pPr>
            <a:lvl5pPr marL="1463040" indent="-228600">
              <a:buFont typeface="Arial" panose="020B0604020202020204" pitchFamily="34" charset="0"/>
              <a:buChar char="•"/>
              <a:defRPr sz="14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FECA3C96-4BE4-4D64-82CB-B47D78CA0869}" type="datetimeFigureOut">
              <a:rPr lang="sl-SI" smtClean="0"/>
              <a:pPr/>
              <a:t>4.10.2016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57950C6-511D-4A73-A6A1-477C6B83590A}" type="slidenum">
              <a:rPr lang="sl-SI" smtClean="0"/>
              <a:pPr/>
              <a:t>‹#›</a:t>
            </a:fld>
            <a:endParaRPr lang="sl-SI"/>
          </a:p>
        </p:txBody>
      </p:sp>
      <p:pic>
        <p:nvPicPr>
          <p:cNvPr id="11" name="Slika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FECA3C96-4BE4-4D64-82CB-B47D78CA0869}" type="datetimeFigureOut">
              <a:rPr lang="sl-SI" smtClean="0"/>
              <a:pPr/>
              <a:t>4.10.2016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57950C6-511D-4A73-A6A1-477C6B83590A}" type="slidenum">
              <a:rPr lang="sl-SI" smtClean="0"/>
              <a:pPr/>
              <a:t>‹#›</a:t>
            </a:fld>
            <a:endParaRPr lang="sl-SI"/>
          </a:p>
        </p:txBody>
      </p:sp>
      <p:pic>
        <p:nvPicPr>
          <p:cNvPr id="7" name="Slika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ECA3C96-4BE4-4D64-82CB-B47D78CA0869}" type="datetimeFigureOut">
              <a:rPr lang="sl-SI" smtClean="0"/>
              <a:pPr/>
              <a:t>4.10.2016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57950C6-511D-4A73-A6A1-477C6B83590A}" type="slidenum">
              <a:rPr lang="sl-SI" smtClean="0"/>
              <a:pPr/>
              <a:t>‹#›</a:t>
            </a:fld>
            <a:endParaRPr lang="sl-SI"/>
          </a:p>
        </p:txBody>
      </p:sp>
      <p:pic>
        <p:nvPicPr>
          <p:cNvPr id="14" name="Slika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ECA3C96-4BE4-4D64-82CB-B47D78CA0869}" type="datetimeFigureOut">
              <a:rPr lang="sl-SI" smtClean="0"/>
              <a:pPr/>
              <a:t>4.10.2016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57950C6-511D-4A73-A6A1-477C6B83590A}" type="slidenum">
              <a:rPr lang="sl-SI" smtClean="0"/>
              <a:pPr/>
              <a:t>‹#›</a:t>
            </a:fld>
            <a:endParaRPr lang="sl-SI"/>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sl-SI" smtClean="0"/>
              <a:t>Uredite slog naslova matrice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pic>
        <p:nvPicPr>
          <p:cNvPr id="17" name="Slika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sl-SI" smtClean="0"/>
              <a:t>Uredite slog naslova matrice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ECA3C96-4BE4-4D64-82CB-B47D78CA0869}" type="datetimeFigureOut">
              <a:rPr lang="sl-SI" smtClean="0"/>
              <a:pPr/>
              <a:t>4.10.2016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57950C6-511D-4A73-A6A1-477C6B83590A}" type="slidenum">
              <a:rPr lang="sl-SI" smtClean="0"/>
              <a:pPr/>
              <a:t>‹#›</a:t>
            </a:fld>
            <a:endParaRPr lang="sl-SI"/>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orthographicFront"/>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pic>
        <p:nvPicPr>
          <p:cNvPr id="17" name="Slika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201368"/>
            <a:ext cx="1330298" cy="54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ECA3C96-4BE4-4D64-82CB-B47D78CA0869}" type="datetimeFigureOut">
              <a:rPr lang="sl-SI" smtClean="0"/>
              <a:pPr/>
              <a:t>4.10.2016</a:t>
            </a:fld>
            <a:endParaRPr lang="sl-SI"/>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sl-SI"/>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57950C6-511D-4A73-A6A1-477C6B83590A}" type="slidenum">
              <a:rPr lang="sl-SI" smtClean="0"/>
              <a:pPr/>
              <a:t>‹#›</a:t>
            </a:fld>
            <a:endParaRPr lang="sl-SI"/>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836712"/>
            <a:ext cx="7772400" cy="2232248"/>
          </a:xfrm>
        </p:spPr>
        <p:txBody>
          <a:bodyPr>
            <a:normAutofit/>
          </a:bodyPr>
          <a:lstStyle/>
          <a:p>
            <a:r>
              <a:rPr lang="sl-SI" sz="4000" dirty="0" smtClean="0"/>
              <a:t>POZITIVNE IZKUŠNJE </a:t>
            </a:r>
            <a:br>
              <a:rPr lang="sl-SI" sz="4000" dirty="0" smtClean="0"/>
            </a:br>
            <a:r>
              <a:rPr lang="sl-SI" sz="4000" dirty="0" smtClean="0"/>
              <a:t>DELOVANJA EPR </a:t>
            </a:r>
            <a:br>
              <a:rPr lang="sl-SI" sz="4000" dirty="0" smtClean="0"/>
            </a:br>
            <a:r>
              <a:rPr lang="sl-SI" sz="4000" dirty="0" smtClean="0"/>
              <a:t>NA PRIMERU IZRABLJENIH GUM</a:t>
            </a:r>
            <a:endParaRPr lang="sl-SI" sz="4000" dirty="0"/>
          </a:p>
        </p:txBody>
      </p:sp>
      <p:sp>
        <p:nvSpPr>
          <p:cNvPr id="3" name="Podnaslov 2"/>
          <p:cNvSpPr>
            <a:spLocks noGrp="1"/>
          </p:cNvSpPr>
          <p:nvPr>
            <p:ph type="subTitle" idx="1"/>
          </p:nvPr>
        </p:nvSpPr>
        <p:spPr>
          <a:xfrm>
            <a:off x="1371600" y="3323952"/>
            <a:ext cx="6400800" cy="1473200"/>
          </a:xfrm>
        </p:spPr>
        <p:txBody>
          <a:bodyPr>
            <a:normAutofit/>
          </a:bodyPr>
          <a:lstStyle/>
          <a:p>
            <a:r>
              <a:rPr lang="sl-SI" sz="2800" dirty="0" smtClean="0"/>
              <a:t>Srečko Bukovec</a:t>
            </a:r>
          </a:p>
          <a:p>
            <a:r>
              <a:rPr lang="sl-SI" sz="2800" dirty="0" smtClean="0"/>
              <a:t>SLOPAK d.o.o.</a:t>
            </a:r>
            <a:endParaRPr lang="sl-SI" sz="2800" dirty="0"/>
          </a:p>
        </p:txBody>
      </p:sp>
      <p:pic>
        <p:nvPicPr>
          <p:cNvPr id="6" name="Slika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5796136" y="4194739"/>
            <a:ext cx="2013668" cy="2007865"/>
          </a:xfrm>
          <a:prstGeom prst="rect">
            <a:avLst/>
          </a:prstGeom>
        </p:spPr>
      </p:pic>
    </p:spTree>
    <p:extLst>
      <p:ext uri="{BB962C8B-B14F-4D97-AF65-F5344CB8AC3E}">
        <p14:creationId xmlns:p14="http://schemas.microsoft.com/office/powerpoint/2010/main" xmlns="" val="118160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251520" y="2636912"/>
            <a:ext cx="8640959" cy="3489837"/>
          </a:xfrm>
        </p:spPr>
        <p:txBody>
          <a:bodyPr>
            <a:normAutofit/>
          </a:bodyPr>
          <a:lstStyle/>
          <a:p>
            <a:pPr>
              <a:buFont typeface="Arial" panose="020B0604020202020204" pitchFamily="34" charset="0"/>
              <a:buChar char="•"/>
            </a:pPr>
            <a:r>
              <a:rPr lang="sl-SI" b="1" dirty="0" smtClean="0"/>
              <a:t>neprofitnost</a:t>
            </a:r>
            <a:r>
              <a:rPr lang="sl-SI" dirty="0" smtClean="0"/>
              <a:t> </a:t>
            </a:r>
            <a:r>
              <a:rPr lang="sl-SI" dirty="0" err="1" smtClean="0"/>
              <a:t>upravljalca</a:t>
            </a:r>
            <a:r>
              <a:rPr lang="sl-SI" dirty="0" smtClean="0"/>
              <a:t> – sheme (finančna sredstva ostajajo v celoti v skupni shemi)</a:t>
            </a:r>
          </a:p>
          <a:p>
            <a:pPr>
              <a:buFont typeface="Arial" panose="020B0604020202020204" pitchFamily="34" charset="0"/>
              <a:buChar char="•"/>
            </a:pPr>
            <a:r>
              <a:rPr lang="sl-SI" b="1" dirty="0" smtClean="0"/>
              <a:t>transparentno</a:t>
            </a:r>
            <a:r>
              <a:rPr lang="sl-SI" dirty="0" smtClean="0"/>
              <a:t> </a:t>
            </a:r>
            <a:r>
              <a:rPr lang="sl-SI" b="1" dirty="0" smtClean="0"/>
              <a:t>delovanje</a:t>
            </a:r>
            <a:r>
              <a:rPr lang="sl-SI" dirty="0" smtClean="0"/>
              <a:t> skupne sheme – neposredno sodelovanje proizvajalcev pri ključnih odločitvah, tudi operativnih</a:t>
            </a:r>
          </a:p>
          <a:p>
            <a:pPr>
              <a:buFont typeface="Arial" panose="020B0604020202020204" pitchFamily="34" charset="0"/>
              <a:buChar char="•"/>
            </a:pPr>
            <a:r>
              <a:rPr lang="sl-SI" b="1" dirty="0" smtClean="0"/>
              <a:t>visoka kvaliteta storitve</a:t>
            </a:r>
            <a:r>
              <a:rPr lang="sl-SI" dirty="0" smtClean="0"/>
              <a:t> za povzročitelje in IJS</a:t>
            </a:r>
          </a:p>
          <a:p>
            <a:pPr>
              <a:buFont typeface="Arial" panose="020B0604020202020204" pitchFamily="34" charset="0"/>
              <a:buChar char="•"/>
            </a:pPr>
            <a:r>
              <a:rPr lang="sl-SI" dirty="0" smtClean="0"/>
              <a:t>preprečevanje nekontroliranega vnosa IG v sistem (uvoz IG, …)</a:t>
            </a:r>
          </a:p>
        </p:txBody>
      </p:sp>
      <p:sp>
        <p:nvSpPr>
          <p:cNvPr id="3" name="Naslov 2"/>
          <p:cNvSpPr>
            <a:spLocks noGrp="1"/>
          </p:cNvSpPr>
          <p:nvPr>
            <p:ph type="title"/>
          </p:nvPr>
        </p:nvSpPr>
        <p:spPr/>
        <p:txBody>
          <a:bodyPr>
            <a:normAutofit fontScale="90000"/>
          </a:bodyPr>
          <a:lstStyle/>
          <a:p>
            <a:r>
              <a:rPr lang="sl-SI" dirty="0" smtClean="0"/>
              <a:t>EPR koncept v RS pri IG – osnove delovanja</a:t>
            </a:r>
            <a:endParaRPr lang="sl-SI" dirty="0"/>
          </a:p>
        </p:txBody>
      </p:sp>
    </p:spTree>
    <p:extLst>
      <p:ext uri="{BB962C8B-B14F-4D97-AF65-F5344CB8AC3E}">
        <p14:creationId xmlns:p14="http://schemas.microsoft.com/office/powerpoint/2010/main" xmlns="" val="181216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fontScale="90000"/>
          </a:bodyPr>
          <a:lstStyle/>
          <a:p>
            <a:r>
              <a:rPr lang="sl-SI" dirty="0" smtClean="0"/>
              <a:t>Sistem ravnanja z IG družbe Slopak</a:t>
            </a:r>
            <a:endParaRPr lang="sl-SI" dirty="0"/>
          </a:p>
        </p:txBody>
      </p:sp>
      <p:sp>
        <p:nvSpPr>
          <p:cNvPr id="20" name="Ograda vsebine 2"/>
          <p:cNvSpPr txBox="1">
            <a:spLocks/>
          </p:cNvSpPr>
          <p:nvPr/>
        </p:nvSpPr>
        <p:spPr>
          <a:xfrm>
            <a:off x="251520" y="2132856"/>
            <a:ext cx="8640960" cy="472514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Arial" panose="020B0604020202020204" pitchFamily="34" charset="0"/>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Arial" panose="020B0604020202020204" pitchFamily="34" charset="0"/>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Arial" panose="020B0604020202020204"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Arial" panose="020B0604020202020204" pitchFamily="34" charset="0"/>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lnSpc>
                <a:spcPct val="150000"/>
              </a:lnSpc>
              <a:buNone/>
            </a:pPr>
            <a:r>
              <a:rPr lang="sl-SI" dirty="0" smtClean="0"/>
              <a:t>1 </a:t>
            </a:r>
            <a:r>
              <a:rPr lang="sl-SI" dirty="0" err="1" smtClean="0"/>
              <a:t>upravljalec</a:t>
            </a:r>
            <a:r>
              <a:rPr lang="sl-SI" dirty="0" smtClean="0"/>
              <a:t> sistema</a:t>
            </a:r>
            <a:r>
              <a:rPr lang="sl-SI" dirty="0" smtClean="0">
                <a:solidFill>
                  <a:schemeClr val="bg2">
                    <a:lumMod val="50000"/>
                  </a:schemeClr>
                </a:solidFill>
              </a:rPr>
              <a:t> </a:t>
            </a:r>
          </a:p>
          <a:p>
            <a:pPr marL="0" indent="0" algn="ctr">
              <a:lnSpc>
                <a:spcPct val="150000"/>
              </a:lnSpc>
              <a:buNone/>
            </a:pPr>
            <a:r>
              <a:rPr lang="sl-SI" dirty="0" smtClean="0"/>
              <a:t>centralno vodenje </a:t>
            </a:r>
          </a:p>
          <a:p>
            <a:pPr marL="0" indent="0" algn="ctr">
              <a:lnSpc>
                <a:spcPct val="150000"/>
              </a:lnSpc>
              <a:buNone/>
            </a:pPr>
            <a:r>
              <a:rPr lang="sl-SI" dirty="0" smtClean="0"/>
              <a:t>zaključen krog izvor-ponor</a:t>
            </a:r>
          </a:p>
          <a:p>
            <a:pPr marL="0" indent="0" algn="ctr">
              <a:lnSpc>
                <a:spcPct val="150000"/>
              </a:lnSpc>
              <a:buNone/>
            </a:pPr>
            <a:r>
              <a:rPr lang="sl-SI" dirty="0" smtClean="0"/>
              <a:t>nadzor nad sistemom in stroški neposredno od proizvajalcev</a:t>
            </a:r>
          </a:p>
          <a:p>
            <a:pPr marL="0" indent="0" algn="ctr">
              <a:lnSpc>
                <a:spcPct val="150000"/>
              </a:lnSpc>
              <a:buNone/>
            </a:pPr>
            <a:r>
              <a:rPr lang="sl-SI" dirty="0" smtClean="0"/>
              <a:t>optimiziran sistem</a:t>
            </a:r>
          </a:p>
          <a:p>
            <a:pPr marL="0" indent="0" algn="ctr">
              <a:lnSpc>
                <a:spcPct val="150000"/>
              </a:lnSpc>
              <a:buNone/>
            </a:pPr>
            <a:r>
              <a:rPr lang="sl-SI" dirty="0" smtClean="0"/>
              <a:t>Ekonomičnost in </a:t>
            </a:r>
            <a:r>
              <a:rPr lang="sl-SI" b="1" dirty="0" smtClean="0"/>
              <a:t>okoljska učinkovitost</a:t>
            </a:r>
          </a:p>
          <a:p>
            <a:pPr marL="0" indent="0" algn="ctr">
              <a:lnSpc>
                <a:spcPct val="150000"/>
              </a:lnSpc>
              <a:buNone/>
            </a:pPr>
            <a:r>
              <a:rPr lang="sl-SI" sz="2800" b="1" dirty="0" smtClean="0">
                <a:solidFill>
                  <a:schemeClr val="bg2">
                    <a:lumMod val="50000"/>
                  </a:schemeClr>
                </a:solidFill>
              </a:rPr>
              <a:t>&gt;&gt;</a:t>
            </a:r>
            <a:r>
              <a:rPr lang="sl-SI" sz="2800" dirty="0" smtClean="0"/>
              <a:t> </a:t>
            </a:r>
            <a:r>
              <a:rPr lang="sl-SI" sz="2800" b="1" u="sng" dirty="0" smtClean="0">
                <a:solidFill>
                  <a:srgbClr val="688B00"/>
                </a:solidFill>
              </a:rPr>
              <a:t>uspešen sistem! </a:t>
            </a:r>
            <a:r>
              <a:rPr lang="sl-SI" sz="2800" b="1" dirty="0" smtClean="0">
                <a:solidFill>
                  <a:schemeClr val="bg2">
                    <a:lumMod val="50000"/>
                  </a:schemeClr>
                </a:solidFill>
              </a:rPr>
              <a:t>&lt;&lt;</a:t>
            </a:r>
            <a:r>
              <a:rPr lang="sl-SI" sz="2800" dirty="0" smtClean="0"/>
              <a:t> </a:t>
            </a:r>
            <a:endParaRPr lang="sl-SI" dirty="0" smtClean="0"/>
          </a:p>
        </p:txBody>
      </p:sp>
      <p:sp>
        <p:nvSpPr>
          <p:cNvPr id="5" name="Puščica dol 4"/>
          <p:cNvSpPr/>
          <p:nvPr/>
        </p:nvSpPr>
        <p:spPr>
          <a:xfrm>
            <a:off x="4427984" y="2636912"/>
            <a:ext cx="288032" cy="36004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l-SI"/>
          </a:p>
        </p:txBody>
      </p:sp>
      <p:sp>
        <p:nvSpPr>
          <p:cNvPr id="21" name="Puščica dol 20"/>
          <p:cNvSpPr/>
          <p:nvPr/>
        </p:nvSpPr>
        <p:spPr>
          <a:xfrm>
            <a:off x="4427984" y="3284984"/>
            <a:ext cx="288032" cy="36004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l-SI" b="1" dirty="0">
              <a:solidFill>
                <a:schemeClr val="bg2">
                  <a:lumMod val="50000"/>
                </a:schemeClr>
              </a:solidFill>
            </a:endParaRPr>
          </a:p>
        </p:txBody>
      </p:sp>
      <p:sp>
        <p:nvSpPr>
          <p:cNvPr id="22" name="Puščica dol 21"/>
          <p:cNvSpPr/>
          <p:nvPr/>
        </p:nvSpPr>
        <p:spPr>
          <a:xfrm>
            <a:off x="4428644" y="3861048"/>
            <a:ext cx="288032" cy="36004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l-SI" b="1" dirty="0">
              <a:solidFill>
                <a:schemeClr val="bg2">
                  <a:lumMod val="50000"/>
                </a:schemeClr>
              </a:solidFill>
            </a:endParaRPr>
          </a:p>
        </p:txBody>
      </p:sp>
      <p:sp>
        <p:nvSpPr>
          <p:cNvPr id="23" name="Puščica dol 22"/>
          <p:cNvSpPr/>
          <p:nvPr/>
        </p:nvSpPr>
        <p:spPr>
          <a:xfrm>
            <a:off x="4429304" y="4509120"/>
            <a:ext cx="288032" cy="36004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l-SI" b="1" dirty="0">
              <a:solidFill>
                <a:schemeClr val="bg2">
                  <a:lumMod val="50000"/>
                </a:schemeClr>
              </a:solidFill>
            </a:endParaRPr>
          </a:p>
        </p:txBody>
      </p:sp>
      <p:sp>
        <p:nvSpPr>
          <p:cNvPr id="25" name="Puščica dol 24"/>
          <p:cNvSpPr/>
          <p:nvPr/>
        </p:nvSpPr>
        <p:spPr>
          <a:xfrm>
            <a:off x="4427984" y="5157192"/>
            <a:ext cx="288032" cy="36004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l-SI" b="1" dirty="0">
              <a:solidFill>
                <a:schemeClr val="bg2">
                  <a:lumMod val="50000"/>
                </a:schemeClr>
              </a:solidFill>
            </a:endParaRPr>
          </a:p>
        </p:txBody>
      </p:sp>
      <p:sp>
        <p:nvSpPr>
          <p:cNvPr id="9" name="Puščica dol 24"/>
          <p:cNvSpPr/>
          <p:nvPr/>
        </p:nvSpPr>
        <p:spPr>
          <a:xfrm>
            <a:off x="4427984" y="5733256"/>
            <a:ext cx="288032" cy="36004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sl-SI" b="1" dirty="0">
              <a:solidFill>
                <a:schemeClr val="bg2">
                  <a:lumMod val="50000"/>
                </a:schemeClr>
              </a:solidFill>
            </a:endParaRPr>
          </a:p>
        </p:txBody>
      </p:sp>
    </p:spTree>
    <p:extLst>
      <p:ext uri="{BB962C8B-B14F-4D97-AF65-F5344CB8AC3E}">
        <p14:creationId xmlns:p14="http://schemas.microsoft.com/office/powerpoint/2010/main" xmlns="" val="1515340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a:bodyPr>
          <a:lstStyle/>
          <a:p>
            <a:r>
              <a:rPr lang="sl-SI" dirty="0" smtClean="0"/>
              <a:t>Gume dane na trg in zbrane IG</a:t>
            </a:r>
            <a:endParaRPr lang="sl-SI" dirty="0"/>
          </a:p>
        </p:txBody>
      </p:sp>
      <p:graphicFrame>
        <p:nvGraphicFramePr>
          <p:cNvPr id="2" name="Ograda vsebine 1"/>
          <p:cNvGraphicFramePr>
            <a:graphicFrameLocks noGrp="1"/>
          </p:cNvGraphicFramePr>
          <p:nvPr>
            <p:ph idx="1"/>
            <p:extLst>
              <p:ext uri="{D42A27DB-BD31-4B8C-83A1-F6EECF244321}">
                <p14:modId xmlns:p14="http://schemas.microsoft.com/office/powerpoint/2010/main" xmlns="" val="1533409689"/>
              </p:ext>
            </p:extLst>
          </p:nvPr>
        </p:nvGraphicFramePr>
        <p:xfrm>
          <a:off x="250825" y="2492896"/>
          <a:ext cx="8642350" cy="3633267"/>
        </p:xfrm>
        <a:graphic>
          <a:graphicData uri="http://schemas.openxmlformats.org/drawingml/2006/chart">
            <c:chart xmlns:c="http://schemas.openxmlformats.org/drawingml/2006/chart" xmlns:r="http://schemas.openxmlformats.org/officeDocument/2006/relationships" r:id="rId2"/>
          </a:graphicData>
        </a:graphic>
      </p:graphicFrame>
      <p:sp>
        <p:nvSpPr>
          <p:cNvPr id="4" name="PoljeZBesedilom 3"/>
          <p:cNvSpPr txBox="1"/>
          <p:nvPr/>
        </p:nvSpPr>
        <p:spPr>
          <a:xfrm>
            <a:off x="395536" y="2420888"/>
            <a:ext cx="864096" cy="338554"/>
          </a:xfrm>
          <a:prstGeom prst="rect">
            <a:avLst/>
          </a:prstGeom>
          <a:noFill/>
        </p:spPr>
        <p:txBody>
          <a:bodyPr wrap="square" rtlCol="0">
            <a:spAutoFit/>
          </a:bodyPr>
          <a:lstStyle/>
          <a:p>
            <a:pPr algn="ctr"/>
            <a:r>
              <a:rPr lang="sl-SI" sz="1600" dirty="0" smtClean="0"/>
              <a:t>t/ leto</a:t>
            </a:r>
            <a:endParaRPr lang="sl-SI" sz="1600" dirty="0"/>
          </a:p>
        </p:txBody>
      </p:sp>
      <p:sp>
        <p:nvSpPr>
          <p:cNvPr id="3" name="Zaobljeni pravokotnik 2"/>
          <p:cNvSpPr/>
          <p:nvPr/>
        </p:nvSpPr>
        <p:spPr>
          <a:xfrm>
            <a:off x="1547664" y="2924944"/>
            <a:ext cx="648072" cy="288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80%</a:t>
            </a:r>
            <a:endParaRPr lang="sl-SI" sz="1400" dirty="0"/>
          </a:p>
        </p:txBody>
      </p:sp>
      <p:sp>
        <p:nvSpPr>
          <p:cNvPr id="6" name="Zaobljeni pravokotnik 5"/>
          <p:cNvSpPr/>
          <p:nvPr/>
        </p:nvSpPr>
        <p:spPr>
          <a:xfrm>
            <a:off x="2483768" y="2933328"/>
            <a:ext cx="648072" cy="288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91,6%</a:t>
            </a:r>
            <a:endParaRPr lang="sl-SI" sz="1400" dirty="0"/>
          </a:p>
        </p:txBody>
      </p:sp>
      <p:sp>
        <p:nvSpPr>
          <p:cNvPr id="8" name="Zaobljeni pravokotnik 7"/>
          <p:cNvSpPr/>
          <p:nvPr/>
        </p:nvSpPr>
        <p:spPr>
          <a:xfrm>
            <a:off x="3419872" y="2924944"/>
            <a:ext cx="648072" cy="288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88,5%</a:t>
            </a:r>
            <a:endParaRPr lang="sl-SI" sz="1400" dirty="0"/>
          </a:p>
        </p:txBody>
      </p:sp>
      <p:sp>
        <p:nvSpPr>
          <p:cNvPr id="9" name="Zaobljeni pravokotnik 8"/>
          <p:cNvSpPr/>
          <p:nvPr/>
        </p:nvSpPr>
        <p:spPr>
          <a:xfrm>
            <a:off x="4355976" y="2924944"/>
            <a:ext cx="648072" cy="288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78,2%</a:t>
            </a:r>
            <a:endParaRPr lang="sl-SI" sz="1400" dirty="0"/>
          </a:p>
        </p:txBody>
      </p:sp>
      <p:sp>
        <p:nvSpPr>
          <p:cNvPr id="10" name="Zaobljeni pravokotnik 9"/>
          <p:cNvSpPr/>
          <p:nvPr/>
        </p:nvSpPr>
        <p:spPr>
          <a:xfrm>
            <a:off x="5292080" y="2924944"/>
            <a:ext cx="648072" cy="288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79,5%</a:t>
            </a:r>
            <a:endParaRPr lang="sl-SI" sz="1400" dirty="0"/>
          </a:p>
        </p:txBody>
      </p:sp>
      <p:sp>
        <p:nvSpPr>
          <p:cNvPr id="11" name="Zaobljeni pravokotnik 10"/>
          <p:cNvSpPr/>
          <p:nvPr/>
        </p:nvSpPr>
        <p:spPr>
          <a:xfrm>
            <a:off x="6228184" y="2924944"/>
            <a:ext cx="648072" cy="2880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76,6%</a:t>
            </a:r>
            <a:endParaRPr lang="sl-SI" sz="1400" dirty="0"/>
          </a:p>
        </p:txBody>
      </p:sp>
    </p:spTree>
    <p:extLst>
      <p:ext uri="{BB962C8B-B14F-4D97-AF65-F5344CB8AC3E}">
        <p14:creationId xmlns:p14="http://schemas.microsoft.com/office/powerpoint/2010/main" xmlns="" val="146048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sl-SI" dirty="0" smtClean="0"/>
              <a:t>Stroškovno optimalen sistem</a:t>
            </a:r>
            <a:endParaRPr lang="sl-SI" dirty="0"/>
          </a:p>
        </p:txBody>
      </p:sp>
      <p:graphicFrame>
        <p:nvGraphicFramePr>
          <p:cNvPr id="2" name="Ograda vsebine 1"/>
          <p:cNvGraphicFramePr>
            <a:graphicFrameLocks noGrp="1"/>
          </p:cNvGraphicFramePr>
          <p:nvPr>
            <p:ph idx="1"/>
            <p:extLst>
              <p:ext uri="{D42A27DB-BD31-4B8C-83A1-F6EECF244321}">
                <p14:modId xmlns:p14="http://schemas.microsoft.com/office/powerpoint/2010/main" xmlns="" val="1246102976"/>
              </p:ext>
            </p:extLst>
          </p:nvPr>
        </p:nvGraphicFramePr>
        <p:xfrm>
          <a:off x="395536" y="1196752"/>
          <a:ext cx="8352928" cy="4610395"/>
        </p:xfrm>
        <a:graphic>
          <a:graphicData uri="http://schemas.openxmlformats.org/drawingml/2006/chart">
            <c:chart xmlns:c="http://schemas.openxmlformats.org/drawingml/2006/chart" xmlns:r="http://schemas.openxmlformats.org/officeDocument/2006/relationships" r:id="rId2"/>
          </a:graphicData>
        </a:graphic>
      </p:graphicFrame>
      <p:sp>
        <p:nvSpPr>
          <p:cNvPr id="3" name="Desna puščica 2"/>
          <p:cNvSpPr/>
          <p:nvPr/>
        </p:nvSpPr>
        <p:spPr>
          <a:xfrm>
            <a:off x="2699792" y="5733288"/>
            <a:ext cx="5472608" cy="450000"/>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l-SI" b="1" dirty="0" smtClean="0"/>
              <a:t>EPR</a:t>
            </a:r>
            <a:endParaRPr lang="sl-SI" b="1" dirty="0"/>
          </a:p>
        </p:txBody>
      </p:sp>
      <p:sp>
        <p:nvSpPr>
          <p:cNvPr id="5" name="Pravokotnik 4"/>
          <p:cNvSpPr/>
          <p:nvPr/>
        </p:nvSpPr>
        <p:spPr>
          <a:xfrm>
            <a:off x="1187624" y="5733256"/>
            <a:ext cx="1512168" cy="4500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t>okoljska dajatev</a:t>
            </a:r>
            <a:endParaRPr lang="sl-SI" sz="1400" dirty="0"/>
          </a:p>
        </p:txBody>
      </p:sp>
      <p:sp>
        <p:nvSpPr>
          <p:cNvPr id="8" name="Zaobljeni pravokotnik 7"/>
          <p:cNvSpPr/>
          <p:nvPr/>
        </p:nvSpPr>
        <p:spPr>
          <a:xfrm>
            <a:off x="1439652" y="1908448"/>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145</a:t>
            </a:r>
            <a:endParaRPr lang="sl-SI" sz="1400" dirty="0"/>
          </a:p>
        </p:txBody>
      </p:sp>
      <p:sp>
        <p:nvSpPr>
          <p:cNvPr id="14" name="Zaobljeni pravokotnik 13"/>
          <p:cNvSpPr/>
          <p:nvPr/>
        </p:nvSpPr>
        <p:spPr>
          <a:xfrm>
            <a:off x="2195736" y="1908448"/>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146</a:t>
            </a:r>
            <a:endParaRPr lang="sl-SI" sz="1400" dirty="0"/>
          </a:p>
        </p:txBody>
      </p:sp>
      <p:sp>
        <p:nvSpPr>
          <p:cNvPr id="15" name="Zaobljeni pravokotnik 14"/>
          <p:cNvSpPr/>
          <p:nvPr/>
        </p:nvSpPr>
        <p:spPr>
          <a:xfrm>
            <a:off x="2987824" y="2708920"/>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105</a:t>
            </a:r>
            <a:endParaRPr lang="sl-SI" sz="1400" dirty="0"/>
          </a:p>
        </p:txBody>
      </p:sp>
      <p:sp>
        <p:nvSpPr>
          <p:cNvPr id="16" name="Zaobljeni pravokotnik 15"/>
          <p:cNvSpPr/>
          <p:nvPr/>
        </p:nvSpPr>
        <p:spPr>
          <a:xfrm>
            <a:off x="3743908" y="2708920"/>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105</a:t>
            </a:r>
            <a:endParaRPr lang="sl-SI" sz="1400" dirty="0"/>
          </a:p>
        </p:txBody>
      </p:sp>
      <p:sp>
        <p:nvSpPr>
          <p:cNvPr id="17" name="Zaobljeni pravokotnik 16"/>
          <p:cNvSpPr/>
          <p:nvPr/>
        </p:nvSpPr>
        <p:spPr>
          <a:xfrm>
            <a:off x="4499992" y="2708920"/>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102</a:t>
            </a:r>
            <a:endParaRPr lang="sl-SI" sz="1400" dirty="0"/>
          </a:p>
        </p:txBody>
      </p:sp>
      <p:sp>
        <p:nvSpPr>
          <p:cNvPr id="18" name="Zaobljeni pravokotnik 17"/>
          <p:cNvSpPr/>
          <p:nvPr/>
        </p:nvSpPr>
        <p:spPr>
          <a:xfrm>
            <a:off x="5364088" y="2780928"/>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92</a:t>
            </a:r>
            <a:endParaRPr lang="sl-SI" sz="1400" dirty="0"/>
          </a:p>
        </p:txBody>
      </p:sp>
      <p:sp>
        <p:nvSpPr>
          <p:cNvPr id="19" name="Zaobljeni pravokotnik 18"/>
          <p:cNvSpPr/>
          <p:nvPr/>
        </p:nvSpPr>
        <p:spPr>
          <a:xfrm>
            <a:off x="6120172" y="2780928"/>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92</a:t>
            </a:r>
            <a:endParaRPr lang="sl-SI" sz="1400" dirty="0"/>
          </a:p>
        </p:txBody>
      </p:sp>
      <p:sp>
        <p:nvSpPr>
          <p:cNvPr id="20" name="Zaobljeni pravokotnik 19"/>
          <p:cNvSpPr/>
          <p:nvPr/>
        </p:nvSpPr>
        <p:spPr>
          <a:xfrm>
            <a:off x="6876256" y="2780928"/>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92</a:t>
            </a:r>
            <a:endParaRPr lang="sl-SI" sz="1400" dirty="0"/>
          </a:p>
        </p:txBody>
      </p:sp>
      <p:sp>
        <p:nvSpPr>
          <p:cNvPr id="21" name="Zaobljeni pravokotnik 20"/>
          <p:cNvSpPr/>
          <p:nvPr/>
        </p:nvSpPr>
        <p:spPr>
          <a:xfrm>
            <a:off x="7632340" y="2780928"/>
            <a:ext cx="504056" cy="2880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smtClean="0"/>
              <a:t>89</a:t>
            </a:r>
            <a:endParaRPr lang="sl-SI" sz="1400" dirty="0"/>
          </a:p>
        </p:txBody>
      </p:sp>
    </p:spTree>
    <p:extLst>
      <p:ext uri="{BB962C8B-B14F-4D97-AF65-F5344CB8AC3E}">
        <p14:creationId xmlns:p14="http://schemas.microsoft.com/office/powerpoint/2010/main" xmlns="" val="2750454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sl-SI" dirty="0" smtClean="0"/>
              <a:t>Ozaveščevalne aktivnosti</a:t>
            </a:r>
            <a:endParaRPr lang="sl-SI" dirty="0"/>
          </a:p>
        </p:txBody>
      </p:sp>
      <p:pic>
        <p:nvPicPr>
          <p:cNvPr id="1029" name="Picture 5" descr="https://scontent-vie1-1.xx.fbcdn.net/hphotos-xaf1/v/t1.0-9/484246_513881125320139_1383927072_n.jpg?oh=9629bb1b35cbe90a9501d23e01b48b14&amp;oe=55F0EF7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912" y="5013176"/>
            <a:ext cx="2425083" cy="1652088"/>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cxnSp>
        <p:nvCxnSpPr>
          <p:cNvPr id="13" name="Raven povezovalnik 12"/>
          <p:cNvCxnSpPr>
            <a:endCxn id="1031" idx="2"/>
          </p:cNvCxnSpPr>
          <p:nvPr/>
        </p:nvCxnSpPr>
        <p:spPr>
          <a:xfrm flipH="1" flipV="1">
            <a:off x="4758840" y="4141484"/>
            <a:ext cx="1006295" cy="2630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Skupina 15"/>
          <p:cNvGrpSpPr/>
          <p:nvPr/>
        </p:nvGrpSpPr>
        <p:grpSpPr>
          <a:xfrm>
            <a:off x="251520" y="5028900"/>
            <a:ext cx="5815907" cy="1652088"/>
            <a:chOff x="395536" y="5028900"/>
            <a:chExt cx="5815907" cy="1652088"/>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5028900"/>
              <a:ext cx="2915047" cy="1652088"/>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5" name="Pravokotnik 14"/>
            <p:cNvSpPr/>
            <p:nvPr/>
          </p:nvSpPr>
          <p:spPr>
            <a:xfrm>
              <a:off x="945729" y="5281290"/>
              <a:ext cx="2364854" cy="1200329"/>
            </a:xfrm>
            <a:prstGeom prst="rect">
              <a:avLst/>
            </a:prstGeom>
            <a:solidFill>
              <a:schemeClr val="bg1"/>
            </a:solidFill>
          </p:spPr>
          <p:txBody>
            <a:bodyPr wrap="square">
              <a:spAutoFit/>
            </a:bodyPr>
            <a:lstStyle/>
            <a:p>
              <a:r>
                <a:rPr lang="sl-SI" b="1" dirty="0" smtClean="0"/>
                <a:t>video </a:t>
              </a:r>
              <a:r>
                <a:rPr lang="sl-SI" b="1" i="1" dirty="0" smtClean="0"/>
                <a:t>Izrabljene gume: </a:t>
              </a:r>
            </a:p>
            <a:p>
              <a:r>
                <a:rPr lang="sl-SI" b="1" i="1" dirty="0" smtClean="0"/>
                <a:t>sezuti avtomobili </a:t>
              </a:r>
            </a:p>
            <a:p>
              <a:r>
                <a:rPr lang="sl-SI" b="1" dirty="0" smtClean="0"/>
                <a:t>3.195 ogledov </a:t>
              </a:r>
            </a:p>
            <a:p>
              <a:r>
                <a:rPr lang="sl-SI" b="1" dirty="0" smtClean="0"/>
                <a:t>na kanalu </a:t>
              </a:r>
              <a:r>
                <a:rPr lang="sl-SI" b="1" dirty="0" err="1" smtClean="0"/>
                <a:t>youtube</a:t>
              </a:r>
              <a:endParaRPr lang="sl-SI" b="1" dirty="0"/>
            </a:p>
          </p:txBody>
        </p:sp>
        <p:sp>
          <p:nvSpPr>
            <p:cNvPr id="24" name="Pravokotnik 23"/>
            <p:cNvSpPr/>
            <p:nvPr/>
          </p:nvSpPr>
          <p:spPr>
            <a:xfrm>
              <a:off x="4061495" y="6283397"/>
              <a:ext cx="2149948" cy="369332"/>
            </a:xfrm>
            <a:prstGeom prst="rect">
              <a:avLst/>
            </a:prstGeom>
            <a:solidFill>
              <a:schemeClr val="bg1"/>
            </a:solidFill>
          </p:spPr>
          <p:txBody>
            <a:bodyPr wrap="none">
              <a:spAutoFit/>
            </a:bodyPr>
            <a:lstStyle/>
            <a:p>
              <a:r>
                <a:rPr lang="sl-SI" b="1" dirty="0" smtClean="0"/>
                <a:t>predavanja na šolah</a:t>
              </a:r>
              <a:endParaRPr lang="sl-SI" b="1" dirty="0"/>
            </a:p>
          </p:txBody>
        </p:sp>
      </p:gr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2058" y="5027131"/>
            <a:ext cx="2059682" cy="1652400"/>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pSp>
        <p:nvGrpSpPr>
          <p:cNvPr id="19" name="Skupina 18"/>
          <p:cNvGrpSpPr/>
          <p:nvPr/>
        </p:nvGrpSpPr>
        <p:grpSpPr>
          <a:xfrm>
            <a:off x="7092280" y="2636912"/>
            <a:ext cx="1800200" cy="2242089"/>
            <a:chOff x="7227427" y="3789040"/>
            <a:chExt cx="1580985" cy="1969064"/>
          </a:xfrm>
        </p:grpSpPr>
        <p:grpSp>
          <p:nvGrpSpPr>
            <p:cNvPr id="17" name="Skupina 16"/>
            <p:cNvGrpSpPr/>
            <p:nvPr/>
          </p:nvGrpSpPr>
          <p:grpSpPr>
            <a:xfrm>
              <a:off x="7227427" y="3789040"/>
              <a:ext cx="1580985" cy="1969064"/>
              <a:chOff x="-2484784" y="-1179512"/>
              <a:chExt cx="8267700" cy="10297144"/>
            </a:xfrm>
          </p:grpSpPr>
          <p:pic>
            <p:nvPicPr>
              <p:cNvPr id="1032" name="Picture 8"/>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567" t="12444"/>
              <a:stretch/>
            </p:blipFill>
            <p:spPr bwMode="auto">
              <a:xfrm>
                <a:off x="-2484784" y="2237304"/>
                <a:ext cx="8267700" cy="688032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33" name="Picture 9"/>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9873"/>
              <a:stretch/>
            </p:blipFill>
            <p:spPr bwMode="auto">
              <a:xfrm>
                <a:off x="-2484784" y="-1179512"/>
                <a:ext cx="8267700" cy="450691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grpSp>
        <p:sp>
          <p:nvSpPr>
            <p:cNvPr id="18" name="Pravokotnik 17"/>
            <p:cNvSpPr/>
            <p:nvPr/>
          </p:nvSpPr>
          <p:spPr>
            <a:xfrm>
              <a:off x="7227427" y="3789040"/>
              <a:ext cx="1562771" cy="1969064"/>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grpSp>
        <p:nvGrpSpPr>
          <p:cNvPr id="8" name="Skupina 7"/>
          <p:cNvGrpSpPr/>
          <p:nvPr/>
        </p:nvGrpSpPr>
        <p:grpSpPr>
          <a:xfrm>
            <a:off x="3276946" y="2492896"/>
            <a:ext cx="3399145" cy="2397646"/>
            <a:chOff x="5508104" y="2492896"/>
            <a:chExt cx="3399145" cy="2397646"/>
          </a:xfrm>
        </p:grpSpPr>
        <p:grpSp>
          <p:nvGrpSpPr>
            <p:cNvPr id="4" name="Skupina 3"/>
            <p:cNvGrpSpPr/>
            <p:nvPr/>
          </p:nvGrpSpPr>
          <p:grpSpPr>
            <a:xfrm>
              <a:off x="7308304" y="2492896"/>
              <a:ext cx="1598945" cy="2397646"/>
              <a:chOff x="291164" y="2226655"/>
              <a:chExt cx="1598945" cy="2397646"/>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1164" y="2226655"/>
                <a:ext cx="1561895" cy="23976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Pravokotnik 10"/>
              <p:cNvSpPr/>
              <p:nvPr/>
            </p:nvSpPr>
            <p:spPr>
              <a:xfrm>
                <a:off x="498942" y="4145973"/>
                <a:ext cx="1391167" cy="478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4912" t="79333"/>
            <a:stretch/>
          </p:blipFill>
          <p:spPr bwMode="auto">
            <a:xfrm>
              <a:off x="5508104" y="3036429"/>
              <a:ext cx="2963788" cy="1105055"/>
            </a:xfrm>
            <a:prstGeom prst="rect">
              <a:avLst/>
            </a:prstGeom>
            <a:ln w="38100" cap="sq">
              <a:solidFill>
                <a:schemeClr val="tx1">
                  <a:lumMod val="75000"/>
                  <a:lumOff val="25000"/>
                </a:schemeClr>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grpSp>
      <p:pic>
        <p:nvPicPr>
          <p:cNvPr id="9" name="Slika 8"/>
          <p:cNvPicPr>
            <a:picLocks noChangeAspect="1"/>
          </p:cNvPicPr>
          <p:nvPr/>
        </p:nvPicPr>
        <p:blipFill>
          <a:blip r:embed="rId9" cstate="print">
            <a:extLst>
              <a:ext uri="{BEBA8EAE-BF5A-486C-A8C5-ECC9F3942E4B}">
                <a14:imgProps xmlns:a14="http://schemas.microsoft.com/office/drawing/2010/main" xmlns="">
                  <a14:imgLayer r:embed="rId10">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240484" y="2923361"/>
            <a:ext cx="2916000" cy="1945799"/>
          </a:xfrm>
          <a:prstGeom prst="rect">
            <a:avLst/>
          </a:prstGeom>
          <a:ln w="38100">
            <a:solidFill>
              <a:schemeClr val="tx1">
                <a:lumMod val="75000"/>
                <a:lumOff val="25000"/>
              </a:schemeClr>
            </a:solidFill>
          </a:ln>
          <a:effectLst>
            <a:outerShdw blurRad="50800" dist="38100" dir="2700000" algn="tl" rotWithShape="0">
              <a:prstClr val="black">
                <a:alpha val="40000"/>
              </a:prstClr>
            </a:outerShdw>
          </a:effectLst>
        </p:spPr>
      </p:pic>
      <p:sp>
        <p:nvSpPr>
          <p:cNvPr id="27" name="Pravokotnik 26"/>
          <p:cNvSpPr/>
          <p:nvPr/>
        </p:nvSpPr>
        <p:spPr>
          <a:xfrm>
            <a:off x="6876256" y="6093296"/>
            <a:ext cx="1997085" cy="553998"/>
          </a:xfrm>
          <a:prstGeom prst="rect">
            <a:avLst/>
          </a:prstGeom>
          <a:solidFill>
            <a:schemeClr val="bg1"/>
          </a:solidFill>
        </p:spPr>
        <p:txBody>
          <a:bodyPr wrap="none">
            <a:spAutoFit/>
          </a:bodyPr>
          <a:lstStyle/>
          <a:p>
            <a:pPr algn="ctr"/>
            <a:r>
              <a:rPr lang="sl-SI" b="1" dirty="0" smtClean="0"/>
              <a:t>spletna stran </a:t>
            </a:r>
          </a:p>
          <a:p>
            <a:r>
              <a:rPr lang="sl-SI" sz="1200" b="1" dirty="0" err="1" smtClean="0"/>
              <a:t>www.locevanjeodpadkov.si</a:t>
            </a:r>
            <a:endParaRPr lang="sl-SI" sz="1200" b="1" dirty="0"/>
          </a:p>
        </p:txBody>
      </p:sp>
      <p:sp>
        <p:nvSpPr>
          <p:cNvPr id="28" name="Pravokotnik 27"/>
          <p:cNvSpPr/>
          <p:nvPr/>
        </p:nvSpPr>
        <p:spPr>
          <a:xfrm>
            <a:off x="7311746" y="3480957"/>
            <a:ext cx="1361270" cy="553998"/>
          </a:xfrm>
          <a:prstGeom prst="rect">
            <a:avLst/>
          </a:prstGeom>
          <a:solidFill>
            <a:schemeClr val="bg1"/>
          </a:solidFill>
        </p:spPr>
        <p:txBody>
          <a:bodyPr wrap="none">
            <a:spAutoFit/>
          </a:bodyPr>
          <a:lstStyle/>
          <a:p>
            <a:pPr algn="ctr"/>
            <a:r>
              <a:rPr lang="sl-SI" b="1" dirty="0" smtClean="0"/>
              <a:t>FB stran</a:t>
            </a:r>
          </a:p>
          <a:p>
            <a:r>
              <a:rPr lang="sl-SI" sz="1200" b="1" dirty="0" smtClean="0"/>
              <a:t>Ločujmo odpadke</a:t>
            </a:r>
            <a:endParaRPr lang="sl-SI" sz="1200" b="1" dirty="0"/>
          </a:p>
        </p:txBody>
      </p:sp>
      <p:sp>
        <p:nvSpPr>
          <p:cNvPr id="29" name="Pravokotnik 28"/>
          <p:cNvSpPr/>
          <p:nvPr/>
        </p:nvSpPr>
        <p:spPr>
          <a:xfrm>
            <a:off x="5477220" y="3850583"/>
            <a:ext cx="761747" cy="369332"/>
          </a:xfrm>
          <a:prstGeom prst="rect">
            <a:avLst/>
          </a:prstGeom>
          <a:solidFill>
            <a:schemeClr val="bg1"/>
          </a:solidFill>
        </p:spPr>
        <p:txBody>
          <a:bodyPr wrap="none">
            <a:spAutoFit/>
          </a:bodyPr>
          <a:lstStyle/>
          <a:p>
            <a:pPr algn="ctr"/>
            <a:r>
              <a:rPr lang="sl-SI" b="1" dirty="0" smtClean="0"/>
              <a:t>članki</a:t>
            </a:r>
            <a:endParaRPr lang="sl-SI" sz="1200" b="1" dirty="0"/>
          </a:p>
        </p:txBody>
      </p:sp>
      <p:sp>
        <p:nvSpPr>
          <p:cNvPr id="30" name="Pravokotnik 29"/>
          <p:cNvSpPr/>
          <p:nvPr/>
        </p:nvSpPr>
        <p:spPr>
          <a:xfrm>
            <a:off x="1126191" y="4466712"/>
            <a:ext cx="1165704" cy="369332"/>
          </a:xfrm>
          <a:prstGeom prst="rect">
            <a:avLst/>
          </a:prstGeom>
          <a:solidFill>
            <a:schemeClr val="bg1"/>
          </a:solidFill>
        </p:spPr>
        <p:txBody>
          <a:bodyPr wrap="none">
            <a:spAutoFit/>
          </a:bodyPr>
          <a:lstStyle/>
          <a:p>
            <a:pPr algn="ctr"/>
            <a:r>
              <a:rPr lang="sl-SI" b="1" dirty="0" smtClean="0"/>
              <a:t>prireditve</a:t>
            </a:r>
            <a:endParaRPr lang="sl-SI" sz="1200" b="1" dirty="0"/>
          </a:p>
        </p:txBody>
      </p:sp>
    </p:spTree>
    <p:extLst>
      <p:ext uri="{BB962C8B-B14F-4D97-AF65-F5344CB8AC3E}">
        <p14:creationId xmlns:p14="http://schemas.microsoft.com/office/powerpoint/2010/main" xmlns="" val="661210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251520" y="2675466"/>
            <a:ext cx="8640959" cy="3489837"/>
          </a:xfrm>
        </p:spPr>
        <p:txBody>
          <a:bodyPr>
            <a:normAutofit fontScale="92500"/>
          </a:bodyPr>
          <a:lstStyle/>
          <a:p>
            <a:pPr>
              <a:buFont typeface="Arial" panose="020B0604020202020204" pitchFamily="34" charset="0"/>
              <a:buChar char="•"/>
            </a:pPr>
            <a:r>
              <a:rPr lang="sl-SI" dirty="0" smtClean="0"/>
              <a:t>stalna </a:t>
            </a:r>
            <a:r>
              <a:rPr lang="sl-SI" b="1" dirty="0" smtClean="0"/>
              <a:t>optimizacija logistične mreže </a:t>
            </a:r>
            <a:r>
              <a:rPr lang="sl-SI" dirty="0" smtClean="0"/>
              <a:t>in izboljševanje kvalitete storitve</a:t>
            </a:r>
          </a:p>
          <a:p>
            <a:pPr>
              <a:buFont typeface="Arial" panose="020B0604020202020204" pitchFamily="34" charset="0"/>
              <a:buChar char="•"/>
            </a:pPr>
            <a:r>
              <a:rPr lang="sl-SI" dirty="0" smtClean="0"/>
              <a:t>zmanjšanje deleža </a:t>
            </a:r>
            <a:r>
              <a:rPr lang="sl-SI" b="1" dirty="0" err="1" smtClean="0"/>
              <a:t>free</a:t>
            </a:r>
            <a:r>
              <a:rPr lang="sl-SI" b="1" dirty="0" smtClean="0"/>
              <a:t>-</a:t>
            </a:r>
            <a:r>
              <a:rPr lang="sl-SI" b="1" dirty="0" err="1" smtClean="0"/>
              <a:t>riderjev</a:t>
            </a:r>
            <a:r>
              <a:rPr lang="sl-SI" dirty="0" smtClean="0"/>
              <a:t> </a:t>
            </a:r>
          </a:p>
          <a:p>
            <a:pPr>
              <a:buFont typeface="Arial" panose="020B0604020202020204" pitchFamily="34" charset="0"/>
              <a:buChar char="•"/>
            </a:pPr>
            <a:r>
              <a:rPr lang="sl-SI" dirty="0" smtClean="0"/>
              <a:t>ureditev </a:t>
            </a:r>
            <a:r>
              <a:rPr lang="sl-SI" b="1" dirty="0" smtClean="0"/>
              <a:t>on-line prodaje </a:t>
            </a:r>
            <a:r>
              <a:rPr lang="sl-SI" dirty="0" smtClean="0"/>
              <a:t>in zajem ponudnikov v sistem FURS</a:t>
            </a:r>
          </a:p>
          <a:p>
            <a:pPr>
              <a:buFont typeface="Arial" panose="020B0604020202020204" pitchFamily="34" charset="0"/>
              <a:buChar char="•"/>
            </a:pPr>
            <a:r>
              <a:rPr lang="sl-SI" b="1" dirty="0" smtClean="0"/>
              <a:t>razvoj mreže ponorov</a:t>
            </a:r>
            <a:r>
              <a:rPr lang="sl-SI" dirty="0" smtClean="0"/>
              <a:t>, spremljanje tehnoloških rešitev,predvsem snovne predelave</a:t>
            </a:r>
          </a:p>
          <a:p>
            <a:pPr>
              <a:buFont typeface="Arial" panose="020B0604020202020204" pitchFamily="34" charset="0"/>
              <a:buChar char="•"/>
            </a:pPr>
            <a:r>
              <a:rPr lang="sl-SI" b="1" dirty="0" smtClean="0"/>
              <a:t>prilagajanje spremembam </a:t>
            </a:r>
            <a:r>
              <a:rPr lang="sl-SI" dirty="0" smtClean="0"/>
              <a:t>zakonodaje</a:t>
            </a:r>
          </a:p>
          <a:p>
            <a:pPr>
              <a:buFont typeface="Arial" panose="020B0604020202020204" pitchFamily="34" charset="0"/>
              <a:buChar char="•"/>
            </a:pPr>
            <a:r>
              <a:rPr lang="sl-SI" b="1" dirty="0" smtClean="0"/>
              <a:t>kontrola masnih tokov </a:t>
            </a:r>
            <a:r>
              <a:rPr lang="sl-SI" dirty="0" smtClean="0"/>
              <a:t>ponovne uporabe, izvoza</a:t>
            </a:r>
          </a:p>
          <a:p>
            <a:pPr>
              <a:buFont typeface="Arial" panose="020B0604020202020204" pitchFamily="34" charset="0"/>
              <a:buChar char="•"/>
            </a:pPr>
            <a:r>
              <a:rPr lang="sl-SI" b="1" dirty="0" smtClean="0"/>
              <a:t>ozaveščanje</a:t>
            </a:r>
            <a:r>
              <a:rPr lang="sl-SI" dirty="0" smtClean="0"/>
              <a:t> povzročiteljev</a:t>
            </a:r>
          </a:p>
        </p:txBody>
      </p:sp>
      <p:sp>
        <p:nvSpPr>
          <p:cNvPr id="3" name="Naslov 2"/>
          <p:cNvSpPr>
            <a:spLocks noGrp="1"/>
          </p:cNvSpPr>
          <p:nvPr>
            <p:ph type="title"/>
          </p:nvPr>
        </p:nvSpPr>
        <p:spPr/>
        <p:txBody>
          <a:bodyPr/>
          <a:lstStyle/>
          <a:p>
            <a:r>
              <a:rPr lang="sl-SI" sz="4000" dirty="0" smtClean="0"/>
              <a:t>EPR koncept v RS pri IG - </a:t>
            </a:r>
            <a:r>
              <a:rPr lang="sl-SI" dirty="0" smtClean="0"/>
              <a:t>izzivi</a:t>
            </a:r>
            <a:endParaRPr lang="sl-SI" dirty="0"/>
          </a:p>
        </p:txBody>
      </p:sp>
    </p:spTree>
    <p:extLst>
      <p:ext uri="{BB962C8B-B14F-4D97-AF65-F5344CB8AC3E}">
        <p14:creationId xmlns:p14="http://schemas.microsoft.com/office/powerpoint/2010/main" xmlns="" val="181216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251520" y="2675466"/>
            <a:ext cx="8640959" cy="3489837"/>
          </a:xfrm>
        </p:spPr>
        <p:txBody>
          <a:bodyPr>
            <a:normAutofit lnSpcReduction="10000"/>
          </a:bodyPr>
          <a:lstStyle/>
          <a:p>
            <a:pPr>
              <a:buFont typeface="Arial" panose="020B0604020202020204" pitchFamily="34" charset="0"/>
              <a:buChar char="•"/>
            </a:pPr>
            <a:r>
              <a:rPr lang="sl-SI" dirty="0" smtClean="0"/>
              <a:t>Gre za uresničitev EPR koncepta v njegovi najčistejši obliki (tudi v SLO je torej možno delovanje tako oblikovanih sistemov)</a:t>
            </a:r>
          </a:p>
          <a:p>
            <a:pPr>
              <a:buFont typeface="Arial" panose="020B0604020202020204" pitchFamily="34" charset="0"/>
              <a:buChar char="•"/>
            </a:pPr>
            <a:r>
              <a:rPr lang="sl-SI" dirty="0" smtClean="0"/>
              <a:t>Zavezanci –plačniki so proaktivno vključeni v nadzor, upravljanje sistema(s tem so prevzeli odgovornost in skrb za njegovo delovanje)</a:t>
            </a:r>
          </a:p>
          <a:p>
            <a:pPr>
              <a:buFont typeface="Arial" panose="020B0604020202020204" pitchFamily="34" charset="0"/>
              <a:buChar char="•"/>
            </a:pPr>
            <a:r>
              <a:rPr lang="sl-SI" dirty="0" smtClean="0"/>
              <a:t>Uporabniki so zadovoljni s storitvijo, stabilnostjo,možno je aktivno upravljanje in razvoj sistema</a:t>
            </a:r>
          </a:p>
          <a:p>
            <a:pPr>
              <a:buFont typeface="Arial" panose="020B0604020202020204" pitchFamily="34" charset="0"/>
              <a:buChar char="•"/>
            </a:pPr>
            <a:r>
              <a:rPr lang="sl-SI" dirty="0" smtClean="0"/>
              <a:t>Rezultat je stalno zniževanje stroškov za zavezance, okoljsko učinkovit sistem ravnanja z IG </a:t>
            </a:r>
          </a:p>
        </p:txBody>
      </p:sp>
      <p:sp>
        <p:nvSpPr>
          <p:cNvPr id="3" name="Naslov 2"/>
          <p:cNvSpPr>
            <a:spLocks noGrp="1"/>
          </p:cNvSpPr>
          <p:nvPr>
            <p:ph type="title"/>
          </p:nvPr>
        </p:nvSpPr>
        <p:spPr/>
        <p:txBody>
          <a:bodyPr>
            <a:normAutofit fontScale="90000"/>
          </a:bodyPr>
          <a:lstStyle/>
          <a:p>
            <a:r>
              <a:rPr lang="sl-SI" dirty="0" smtClean="0"/>
              <a:t>EPR koncept v RS pri IG-zakaj teza o pozitivnih izkušnjah?</a:t>
            </a:r>
            <a:endParaRPr lang="sl-SI" dirty="0"/>
          </a:p>
        </p:txBody>
      </p:sp>
    </p:spTree>
    <p:extLst>
      <p:ext uri="{BB962C8B-B14F-4D97-AF65-F5344CB8AC3E}">
        <p14:creationId xmlns:p14="http://schemas.microsoft.com/office/powerpoint/2010/main" xmlns="" val="181216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lstStyle/>
          <a:p>
            <a:r>
              <a:rPr lang="sl-SI" dirty="0" smtClean="0"/>
              <a:t>Hvala za vašo pozornost!</a:t>
            </a:r>
            <a:endParaRPr lang="sl-SI" dirty="0"/>
          </a:p>
        </p:txBody>
      </p:sp>
      <p:sp>
        <p:nvSpPr>
          <p:cNvPr id="16" name="PoljeZBesedilom 15"/>
          <p:cNvSpPr txBox="1"/>
          <p:nvPr/>
        </p:nvSpPr>
        <p:spPr>
          <a:xfrm>
            <a:off x="3851920" y="5157192"/>
            <a:ext cx="5040560" cy="1477328"/>
          </a:xfrm>
          <a:prstGeom prst="rect">
            <a:avLst/>
          </a:prstGeom>
          <a:noFill/>
        </p:spPr>
        <p:txBody>
          <a:bodyPr wrap="square" rtlCol="0">
            <a:spAutoFit/>
          </a:bodyPr>
          <a:lstStyle/>
          <a:p>
            <a:pPr algn="r"/>
            <a:r>
              <a:rPr lang="sl-SI" dirty="0" smtClean="0">
                <a:solidFill>
                  <a:srgbClr val="00513C"/>
                </a:solidFill>
              </a:rPr>
              <a:t>Slopak d.o.o.</a:t>
            </a:r>
          </a:p>
          <a:p>
            <a:pPr algn="r"/>
            <a:r>
              <a:rPr lang="sl-SI" dirty="0" smtClean="0">
                <a:solidFill>
                  <a:srgbClr val="00513C"/>
                </a:solidFill>
              </a:rPr>
              <a:t>Vodovodna cesta 100, Ljubljana</a:t>
            </a:r>
          </a:p>
          <a:p>
            <a:pPr algn="r"/>
            <a:endParaRPr lang="sl-SI" dirty="0">
              <a:solidFill>
                <a:srgbClr val="00513C"/>
              </a:solidFill>
            </a:endParaRPr>
          </a:p>
          <a:p>
            <a:pPr algn="r"/>
            <a:r>
              <a:rPr lang="sl-SI" dirty="0" err="1" smtClean="0">
                <a:solidFill>
                  <a:srgbClr val="00513C"/>
                </a:solidFill>
              </a:rPr>
              <a:t>slopak@slopak.si</a:t>
            </a:r>
            <a:endParaRPr lang="sl-SI" dirty="0" smtClean="0">
              <a:solidFill>
                <a:srgbClr val="00513C"/>
              </a:solidFill>
            </a:endParaRPr>
          </a:p>
          <a:p>
            <a:pPr algn="r"/>
            <a:r>
              <a:rPr lang="sl-SI" dirty="0" smtClean="0">
                <a:solidFill>
                  <a:srgbClr val="00513C"/>
                </a:solidFill>
              </a:rPr>
              <a:t>01 5600 250</a:t>
            </a:r>
            <a:endParaRPr lang="sl-SI" dirty="0">
              <a:solidFill>
                <a:srgbClr val="00513C"/>
              </a:solidFill>
            </a:endParaRPr>
          </a:p>
        </p:txBody>
      </p:sp>
    </p:spTree>
    <p:extLst>
      <p:ext uri="{BB962C8B-B14F-4D97-AF65-F5344CB8AC3E}">
        <p14:creationId xmlns:p14="http://schemas.microsoft.com/office/powerpoint/2010/main" xmlns="" val="2621150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0174" y="6201368"/>
            <a:ext cx="1330298" cy="540000"/>
          </a:xfrm>
          <a:prstGeom prst="rect">
            <a:avLst/>
          </a:prstGeom>
        </p:spPr>
      </p:pic>
      <p:sp>
        <p:nvSpPr>
          <p:cNvPr id="7" name="Pravokotnik 6"/>
          <p:cNvSpPr/>
          <p:nvPr/>
        </p:nvSpPr>
        <p:spPr>
          <a:xfrm>
            <a:off x="107504" y="6165304"/>
            <a:ext cx="17281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Ograda vsebine 1"/>
          <p:cNvSpPr>
            <a:spLocks noGrp="1"/>
          </p:cNvSpPr>
          <p:nvPr>
            <p:ph idx="1"/>
          </p:nvPr>
        </p:nvSpPr>
        <p:spPr>
          <a:xfrm>
            <a:off x="251520" y="2492896"/>
            <a:ext cx="8640959" cy="3744416"/>
          </a:xfrm>
        </p:spPr>
        <p:txBody>
          <a:bodyPr>
            <a:normAutofit/>
          </a:bodyPr>
          <a:lstStyle/>
          <a:p>
            <a:pPr>
              <a:buFont typeface="Arial" panose="020B0604020202020204" pitchFamily="34" charset="0"/>
              <a:buChar char="•"/>
            </a:pPr>
            <a:r>
              <a:rPr lang="sl-SI" sz="2000" dirty="0" smtClean="0"/>
              <a:t>OECD</a:t>
            </a:r>
            <a:r>
              <a:rPr lang="sl-SI" sz="2000" dirty="0"/>
              <a:t>: „</a:t>
            </a:r>
            <a:r>
              <a:rPr lang="sl-SI" sz="2000" i="1" dirty="0"/>
              <a:t>EPR je okoljski pristop, pri katerem se proizvajalčeva odgovornost za izdelek razširi preko potrošniške faze v življenjskem ciklu izdelka</a:t>
            </a:r>
            <a:r>
              <a:rPr lang="sl-SI" sz="2000" dirty="0" smtClean="0"/>
              <a:t>.“</a:t>
            </a:r>
          </a:p>
          <a:p>
            <a:pPr>
              <a:buFont typeface="Arial" panose="020B0604020202020204" pitchFamily="34" charset="0"/>
              <a:buChar char="•"/>
            </a:pPr>
            <a:r>
              <a:rPr lang="sl-SI" sz="2000" dirty="0" smtClean="0"/>
              <a:t>EPR je </a:t>
            </a:r>
            <a:r>
              <a:rPr lang="sl-SI" sz="2000" b="1" dirty="0" smtClean="0"/>
              <a:t>princip</a:t>
            </a:r>
            <a:r>
              <a:rPr lang="sl-SI" sz="2000" dirty="0" smtClean="0"/>
              <a:t> ter je </a:t>
            </a:r>
            <a:r>
              <a:rPr lang="sl-SI" sz="2000" b="1" dirty="0" smtClean="0"/>
              <a:t>politično in ekonomsko orodje</a:t>
            </a:r>
            <a:r>
              <a:rPr lang="sl-SI" sz="2000" dirty="0" smtClean="0"/>
              <a:t>.</a:t>
            </a:r>
          </a:p>
        </p:txBody>
      </p:sp>
      <p:sp>
        <p:nvSpPr>
          <p:cNvPr id="3" name="Naslov 2"/>
          <p:cNvSpPr>
            <a:spLocks noGrp="1"/>
          </p:cNvSpPr>
          <p:nvPr>
            <p:ph type="title"/>
          </p:nvPr>
        </p:nvSpPr>
        <p:spPr>
          <a:xfrm>
            <a:off x="251520" y="338328"/>
            <a:ext cx="8640960" cy="1252728"/>
          </a:xfrm>
        </p:spPr>
        <p:txBody>
          <a:bodyPr>
            <a:normAutofit fontScale="90000"/>
          </a:bodyPr>
          <a:lstStyle/>
          <a:p>
            <a:r>
              <a:rPr lang="sl-SI" dirty="0" smtClean="0"/>
              <a:t>Osnove koncepta EPR</a:t>
            </a:r>
            <a:br>
              <a:rPr lang="sl-SI" dirty="0" smtClean="0"/>
            </a:br>
            <a:r>
              <a:rPr lang="sl-SI" sz="2200" dirty="0" err="1" smtClean="0"/>
              <a:t>Extended</a:t>
            </a:r>
            <a:r>
              <a:rPr lang="sl-SI" sz="2200" dirty="0" smtClean="0"/>
              <a:t> </a:t>
            </a:r>
            <a:r>
              <a:rPr lang="sl-SI" sz="2200" dirty="0" err="1" smtClean="0"/>
              <a:t>Producer</a:t>
            </a:r>
            <a:r>
              <a:rPr lang="sl-SI" sz="2200" dirty="0" smtClean="0"/>
              <a:t> </a:t>
            </a:r>
            <a:r>
              <a:rPr lang="sl-SI" sz="2200" dirty="0" err="1" smtClean="0"/>
              <a:t>Responsibility</a:t>
            </a:r>
            <a:r>
              <a:rPr lang="sl-SI" sz="2200" dirty="0" smtClean="0"/>
              <a:t> &gt; Razširjena proizvajalčeva odgovornost</a:t>
            </a:r>
            <a:endParaRPr lang="sl-SI" sz="2200" dirty="0"/>
          </a:p>
        </p:txBody>
      </p:sp>
      <p:graphicFrame>
        <p:nvGraphicFramePr>
          <p:cNvPr id="4" name="Ograda vsebine 4"/>
          <p:cNvGraphicFramePr>
            <a:graphicFrameLocks/>
          </p:cNvGraphicFramePr>
          <p:nvPr>
            <p:extLst>
              <p:ext uri="{D42A27DB-BD31-4B8C-83A1-F6EECF244321}">
                <p14:modId xmlns:p14="http://schemas.microsoft.com/office/powerpoint/2010/main" xmlns="" val="3046443312"/>
              </p:ext>
            </p:extLst>
          </p:nvPr>
        </p:nvGraphicFramePr>
        <p:xfrm>
          <a:off x="6012160" y="3356992"/>
          <a:ext cx="3018140"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grada vsebine 1"/>
          <p:cNvSpPr txBox="1">
            <a:spLocks/>
          </p:cNvSpPr>
          <p:nvPr/>
        </p:nvSpPr>
        <p:spPr>
          <a:xfrm>
            <a:off x="251520" y="3573016"/>
            <a:ext cx="6048672" cy="316835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Arial" panose="020B0604020202020204" pitchFamily="34" charset="0"/>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Arial" panose="020B0604020202020204" pitchFamily="34" charset="0"/>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Arial" panose="020B0604020202020204"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Arial" panose="020B0604020202020204" pitchFamily="34" charset="0"/>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sl-SI" sz="2000" dirty="0" smtClean="0"/>
              <a:t>EPR je </a:t>
            </a:r>
            <a:r>
              <a:rPr lang="sl-SI" sz="2000" b="1" dirty="0" smtClean="0"/>
              <a:t>individualna odgovornost</a:t>
            </a:r>
            <a:r>
              <a:rPr lang="sl-SI" sz="2000" dirty="0" smtClean="0"/>
              <a:t>, ki pa je lahko </a:t>
            </a:r>
            <a:r>
              <a:rPr lang="sl-SI" sz="2000" b="1" dirty="0" smtClean="0"/>
              <a:t>implementirana kolektivno</a:t>
            </a:r>
            <a:r>
              <a:rPr lang="sl-SI" sz="2000" dirty="0" smtClean="0"/>
              <a:t>.</a:t>
            </a:r>
          </a:p>
          <a:p>
            <a:r>
              <a:rPr lang="sl-SI" sz="2000" dirty="0" smtClean="0"/>
              <a:t>EPR je </a:t>
            </a:r>
            <a:r>
              <a:rPr lang="sl-SI" sz="2000" b="1" dirty="0" smtClean="0"/>
              <a:t>odgovornost proizvajalca za izdelek </a:t>
            </a:r>
            <a:r>
              <a:rPr lang="sl-SI" sz="2000" dirty="0" smtClean="0"/>
              <a:t>po koncu njegove uporabe (fizično in/ali finančno; v celoti ali delno).</a:t>
            </a:r>
          </a:p>
          <a:p>
            <a:r>
              <a:rPr lang="sl-SI" sz="2000" dirty="0" smtClean="0"/>
              <a:t>EPR je </a:t>
            </a:r>
            <a:r>
              <a:rPr lang="sl-SI" sz="2000" b="1" dirty="0" smtClean="0"/>
              <a:t>več</a:t>
            </a:r>
            <a:r>
              <a:rPr lang="sl-SI" sz="2000" dirty="0" smtClean="0"/>
              <a:t> kot samo </a:t>
            </a:r>
            <a:r>
              <a:rPr lang="sl-SI" sz="2000" dirty="0" err="1" smtClean="0"/>
              <a:t>internalizacija</a:t>
            </a:r>
            <a:r>
              <a:rPr lang="sl-SI" sz="2000" dirty="0" smtClean="0"/>
              <a:t> zunanjih stroškov:</a:t>
            </a:r>
          </a:p>
          <a:p>
            <a:pPr lvl="1"/>
            <a:r>
              <a:rPr lang="sl-SI" sz="1800" dirty="0" smtClean="0"/>
              <a:t>dizajn izdelka, partnerstvo, koncept stroškovne učinkovitosti, ozaveščanje…&gt; </a:t>
            </a:r>
            <a:r>
              <a:rPr lang="sl-SI" sz="1800" b="1" dirty="0" smtClean="0"/>
              <a:t>je ODGOVORNOST.</a:t>
            </a:r>
          </a:p>
          <a:p>
            <a:pPr lvl="1"/>
            <a:endParaRPr lang="sl-SI" dirty="0"/>
          </a:p>
        </p:txBody>
      </p:sp>
      <p:sp>
        <p:nvSpPr>
          <p:cNvPr id="8" name="PoljeZBesedilom 7"/>
          <p:cNvSpPr txBox="1"/>
          <p:nvPr/>
        </p:nvSpPr>
        <p:spPr>
          <a:xfrm>
            <a:off x="7182126" y="4613066"/>
            <a:ext cx="616096" cy="400110"/>
          </a:xfrm>
          <a:prstGeom prst="rect">
            <a:avLst/>
          </a:prstGeom>
          <a:noFill/>
        </p:spPr>
        <p:txBody>
          <a:bodyPr wrap="square" rtlCol="0">
            <a:spAutoFit/>
          </a:bodyPr>
          <a:lstStyle/>
          <a:p>
            <a:r>
              <a:rPr lang="sl-SI" sz="2000" b="1" dirty="0" smtClean="0">
                <a:solidFill>
                  <a:schemeClr val="bg1"/>
                </a:solidFill>
              </a:rPr>
              <a:t>EPR</a:t>
            </a:r>
            <a:endParaRPr lang="sl-SI" sz="2000" b="1" dirty="0">
              <a:solidFill>
                <a:schemeClr val="bg1"/>
              </a:solidFill>
            </a:endParaRPr>
          </a:p>
        </p:txBody>
      </p:sp>
    </p:spTree>
    <p:extLst>
      <p:ext uri="{BB962C8B-B14F-4D97-AF65-F5344CB8AC3E}">
        <p14:creationId xmlns:p14="http://schemas.microsoft.com/office/powerpoint/2010/main" xmlns="" val="285557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251520" y="2675467"/>
            <a:ext cx="8640959" cy="3450696"/>
          </a:xfrm>
        </p:spPr>
        <p:txBody>
          <a:bodyPr>
            <a:normAutofit/>
          </a:bodyPr>
          <a:lstStyle/>
          <a:p>
            <a:pPr marL="0" indent="0">
              <a:buNone/>
            </a:pPr>
            <a:r>
              <a:rPr lang="sl-SI" b="1" dirty="0" smtClean="0"/>
              <a:t>ZAKONSKA UREDITEV RAVNANJA Z IZRABLJENIMI GUMAMI</a:t>
            </a:r>
          </a:p>
          <a:p>
            <a:r>
              <a:rPr lang="sl-SI" dirty="0" smtClean="0"/>
              <a:t>Uredba o načinu, predmetu in pogojih izvajanja gospodarske javne službe ravnanja z izrabljenimi avtomobilskimi gumami (UR.l. RS, št. 48/02 in št. 71/06) </a:t>
            </a:r>
          </a:p>
          <a:p>
            <a:r>
              <a:rPr lang="sl-SI" dirty="0" smtClean="0"/>
              <a:t>Uredba o okoljski dajatvi zaradi onesnaževanja okolja zaradi nastajanja izrabljenih gum (Ur.l. RS, št. 32/06)</a:t>
            </a:r>
          </a:p>
          <a:p>
            <a:pPr>
              <a:buFont typeface="Arial" panose="020B0604020202020204" pitchFamily="34" charset="0"/>
              <a:buChar char="•"/>
            </a:pPr>
            <a:r>
              <a:rPr lang="sl-SI" dirty="0" smtClean="0"/>
              <a:t>Uredba o ravnanju z izrabljenimi gumami (Ur.l. RS, št. 63/09)</a:t>
            </a:r>
          </a:p>
          <a:p>
            <a:pPr>
              <a:buFont typeface="Arial" panose="020B0604020202020204" pitchFamily="34" charset="0"/>
              <a:buChar char="•"/>
            </a:pPr>
            <a:r>
              <a:rPr lang="sl-SI" dirty="0" smtClean="0"/>
              <a:t>Pravilnik o skladiščenju izrabljenih gum (Ur.l. RS, št. 37/11)</a:t>
            </a:r>
            <a:endParaRPr lang="sl-SI" dirty="0"/>
          </a:p>
        </p:txBody>
      </p:sp>
      <p:sp>
        <p:nvSpPr>
          <p:cNvPr id="3" name="Naslov 2"/>
          <p:cNvSpPr>
            <a:spLocks noGrp="1"/>
          </p:cNvSpPr>
          <p:nvPr>
            <p:ph type="title"/>
          </p:nvPr>
        </p:nvSpPr>
        <p:spPr/>
        <p:txBody>
          <a:bodyPr>
            <a:normAutofit fontScale="90000"/>
          </a:bodyPr>
          <a:lstStyle/>
          <a:p>
            <a:r>
              <a:rPr lang="sl-SI" dirty="0" smtClean="0"/>
              <a:t>EPR koncept v RS pri IG - razvoj konceptov </a:t>
            </a:r>
            <a:endParaRPr lang="sl-SI" dirty="0"/>
          </a:p>
        </p:txBody>
      </p:sp>
    </p:spTree>
    <p:extLst>
      <p:ext uri="{BB962C8B-B14F-4D97-AF65-F5344CB8AC3E}">
        <p14:creationId xmlns:p14="http://schemas.microsoft.com/office/powerpoint/2010/main" xmlns="" val="103996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smtClean="0"/>
              <a:t>EPR koncept v RS pri IG</a:t>
            </a:r>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xmlns="" val="2465051573"/>
              </p:ext>
            </p:extLst>
          </p:nvPr>
        </p:nvGraphicFramePr>
        <p:xfrm>
          <a:off x="251520" y="1484784"/>
          <a:ext cx="8697600" cy="4670221"/>
        </p:xfrm>
        <a:graphic>
          <a:graphicData uri="http://schemas.openxmlformats.org/drawingml/2006/table">
            <a:tbl>
              <a:tblPr firstRow="1" bandRow="1">
                <a:tableStyleId>{5C22544A-7EE6-4342-B048-85BDC9FD1C3A}</a:tableStyleId>
              </a:tblPr>
              <a:tblGrid>
                <a:gridCol w="1667040"/>
                <a:gridCol w="2221392"/>
                <a:gridCol w="2160240"/>
                <a:gridCol w="2648928"/>
              </a:tblGrid>
              <a:tr h="738500">
                <a:tc>
                  <a:txBody>
                    <a:bodyPr/>
                    <a:lstStyle/>
                    <a:p>
                      <a:endParaRPr lang="sl-SI" dirty="0"/>
                    </a:p>
                  </a:txBody>
                  <a:tcPr/>
                </a:tc>
                <a:tc>
                  <a:txBody>
                    <a:bodyPr/>
                    <a:lstStyle/>
                    <a:p>
                      <a:pPr algn="ctr"/>
                      <a:r>
                        <a:rPr lang="sl-SI" sz="2000" dirty="0" smtClean="0"/>
                        <a:t>Uredba o gumah </a:t>
                      </a:r>
                    </a:p>
                    <a:p>
                      <a:pPr algn="ctr"/>
                      <a:r>
                        <a:rPr lang="sl-SI" sz="2000" dirty="0" smtClean="0"/>
                        <a:t>2002</a:t>
                      </a:r>
                      <a:endParaRPr lang="sl-SI" sz="2000" dirty="0"/>
                    </a:p>
                  </a:txBody>
                  <a:tcPr/>
                </a:tc>
                <a:tc>
                  <a:txBody>
                    <a:bodyPr/>
                    <a:lstStyle/>
                    <a:p>
                      <a:pPr algn="ctr"/>
                      <a:r>
                        <a:rPr lang="sl-SI" sz="2000" dirty="0" smtClean="0"/>
                        <a:t>Uredba o gumah 2006</a:t>
                      </a:r>
                      <a:endParaRPr lang="sl-SI" sz="2000" dirty="0"/>
                    </a:p>
                  </a:txBody>
                  <a:tcPr/>
                </a:tc>
                <a:tc>
                  <a:txBody>
                    <a:bodyPr/>
                    <a:lstStyle/>
                    <a:p>
                      <a:pPr algn="ctr"/>
                      <a:r>
                        <a:rPr lang="sl-SI" sz="2000" dirty="0" smtClean="0"/>
                        <a:t>Uredba o ravnanju z IG 2009</a:t>
                      </a:r>
                      <a:endParaRPr lang="sl-SI" sz="2000" dirty="0"/>
                    </a:p>
                  </a:txBody>
                  <a:tcPr/>
                </a:tc>
              </a:tr>
              <a:tr h="1055001">
                <a:tc>
                  <a:txBody>
                    <a:bodyPr/>
                    <a:lstStyle/>
                    <a:p>
                      <a:r>
                        <a:rPr lang="sl-SI" dirty="0" smtClean="0">
                          <a:solidFill>
                            <a:schemeClr val="bg1"/>
                          </a:solidFill>
                        </a:rPr>
                        <a:t>Sistem</a:t>
                      </a:r>
                      <a:endParaRPr lang="sl-SI" dirty="0">
                        <a:solidFill>
                          <a:schemeClr val="bg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tcPr>
                </a:tc>
                <a:tc>
                  <a:txBody>
                    <a:bodyPr/>
                    <a:lstStyle/>
                    <a:p>
                      <a:r>
                        <a:rPr lang="sl-SI" dirty="0" smtClean="0"/>
                        <a:t>ravnanje z IG je </a:t>
                      </a:r>
                      <a:r>
                        <a:rPr lang="sl-SI" dirty="0" err="1" smtClean="0"/>
                        <a:t>koncesionirana</a:t>
                      </a:r>
                      <a:r>
                        <a:rPr lang="sl-SI" dirty="0" smtClean="0"/>
                        <a:t> gospodarska javna služba (GJS)</a:t>
                      </a:r>
                      <a:endParaRPr lang="sl-SI" dirty="0"/>
                    </a:p>
                  </a:txBody>
                  <a:tcPr/>
                </a:tc>
                <a:tc>
                  <a:txBody>
                    <a:bodyPr/>
                    <a:lstStyle/>
                    <a:p>
                      <a:r>
                        <a:rPr lang="sl-SI" dirty="0" smtClean="0"/>
                        <a:t>ravnanje z IG je </a:t>
                      </a:r>
                      <a:r>
                        <a:rPr lang="sl-SI" dirty="0" err="1" smtClean="0"/>
                        <a:t>koncesionirana</a:t>
                      </a:r>
                      <a:r>
                        <a:rPr lang="sl-SI" dirty="0" smtClean="0"/>
                        <a:t> GJS (EPR sistem)</a:t>
                      </a:r>
                      <a:endParaRPr lang="sl-SI" dirty="0"/>
                    </a:p>
                  </a:txBody>
                  <a:tcPr/>
                </a:tc>
                <a:tc>
                  <a:txBody>
                    <a:bodyPr/>
                    <a:lstStyle/>
                    <a:p>
                      <a:r>
                        <a:rPr lang="sl-SI" dirty="0" smtClean="0"/>
                        <a:t>sistem EPR  na osnovi deljene odgovornosti z</a:t>
                      </a:r>
                      <a:r>
                        <a:rPr lang="sl-SI" baseline="0" dirty="0" smtClean="0"/>
                        <a:t> IJS</a:t>
                      </a:r>
                      <a:r>
                        <a:rPr lang="sl-SI" dirty="0" smtClean="0"/>
                        <a:t> (</a:t>
                      </a:r>
                      <a:r>
                        <a:rPr lang="sl-SI" dirty="0" err="1" smtClean="0"/>
                        <a:t>shared</a:t>
                      </a:r>
                      <a:r>
                        <a:rPr lang="sl-SI" dirty="0" smtClean="0"/>
                        <a:t> </a:t>
                      </a:r>
                      <a:r>
                        <a:rPr lang="sl-SI" dirty="0" err="1" smtClean="0"/>
                        <a:t>responsibility</a:t>
                      </a:r>
                      <a:r>
                        <a:rPr lang="sl-SI" dirty="0" smtClean="0"/>
                        <a:t>)</a:t>
                      </a:r>
                      <a:endParaRPr lang="sl-SI" dirty="0"/>
                    </a:p>
                  </a:txBody>
                  <a:tcPr/>
                </a:tc>
              </a:tr>
              <a:tr h="2004501">
                <a:tc>
                  <a:txBody>
                    <a:bodyPr/>
                    <a:lstStyle/>
                    <a:p>
                      <a:r>
                        <a:rPr lang="sl-SI" dirty="0" smtClean="0">
                          <a:solidFill>
                            <a:schemeClr val="bg1"/>
                          </a:solidFill>
                        </a:rPr>
                        <a:t>Vir financiranja</a:t>
                      </a:r>
                      <a:endParaRPr lang="sl-SI" dirty="0">
                        <a:solidFill>
                          <a:schemeClr val="bg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tcPr>
                </a:tc>
                <a:tc>
                  <a:txBody>
                    <a:bodyPr/>
                    <a:lstStyle/>
                    <a:p>
                      <a:r>
                        <a:rPr lang="sl-SI" dirty="0" smtClean="0"/>
                        <a:t>plačilo uporabnikov storitev (“povzročiteljev” IG)</a:t>
                      </a:r>
                      <a:endParaRPr lang="sl-SI" dirty="0"/>
                    </a:p>
                  </a:txBody>
                  <a:tcPr/>
                </a:tc>
                <a:tc>
                  <a:txBody>
                    <a:bodyPr/>
                    <a:lstStyle/>
                    <a:p>
                      <a:r>
                        <a:rPr lang="sl-SI" dirty="0" smtClean="0"/>
                        <a:t>proračunska sredstva MOP, zbrana s plačevanjem okoljske dajatve proizvajalcev</a:t>
                      </a:r>
                      <a:endParaRPr lang="sl-SI" dirty="0"/>
                    </a:p>
                  </a:txBody>
                  <a:tcPr/>
                </a:tc>
                <a:tc>
                  <a:txBody>
                    <a:bodyPr/>
                    <a:lstStyle/>
                    <a:p>
                      <a:r>
                        <a:rPr lang="sl-SI" dirty="0" smtClean="0"/>
                        <a:t>“</a:t>
                      </a:r>
                      <a:r>
                        <a:rPr lang="sl-SI" dirty="0" err="1" smtClean="0"/>
                        <a:t>gumarina</a:t>
                      </a:r>
                      <a:r>
                        <a:rPr lang="sl-SI" dirty="0" smtClean="0"/>
                        <a:t>” proizvajalcev, vplačana v skupno kolektivno  shemo</a:t>
                      </a:r>
                      <a:endParaRPr lang="sl-SI" dirty="0"/>
                    </a:p>
                  </a:txBody>
                  <a:tcPr/>
                </a:tc>
              </a:tr>
              <a:tr h="738500">
                <a:tc>
                  <a:txBody>
                    <a:bodyPr/>
                    <a:lstStyle/>
                    <a:p>
                      <a:r>
                        <a:rPr lang="sl-SI" dirty="0" smtClean="0">
                          <a:solidFill>
                            <a:schemeClr val="bg1"/>
                          </a:solidFill>
                        </a:rPr>
                        <a:t>Določanje cen</a:t>
                      </a:r>
                      <a:endParaRPr lang="sl-SI" dirty="0">
                        <a:solidFill>
                          <a:schemeClr val="bg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tcPr>
                </a:tc>
                <a:tc>
                  <a:txBody>
                    <a:bodyPr/>
                    <a:lstStyle/>
                    <a:p>
                      <a:r>
                        <a:rPr lang="sl-SI" dirty="0" smtClean="0"/>
                        <a:t>ceno storitev GJS določi Vlada RS</a:t>
                      </a:r>
                      <a:endParaRPr lang="sl-SI" dirty="0"/>
                    </a:p>
                  </a:txBody>
                  <a:tcPr/>
                </a:tc>
                <a:tc>
                  <a:txBody>
                    <a:bodyPr/>
                    <a:lstStyle/>
                    <a:p>
                      <a:r>
                        <a:rPr lang="sl-SI" dirty="0" smtClean="0"/>
                        <a:t>ceno storitev GJS določi Vlada RS</a:t>
                      </a:r>
                      <a:endParaRPr lang="sl-SI"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ceno določa trg storitev</a:t>
                      </a:r>
                    </a:p>
                    <a:p>
                      <a:endParaRPr lang="sl-SI" dirty="0"/>
                    </a:p>
                  </a:txBody>
                  <a:tcPr/>
                </a:tc>
              </a:tr>
            </a:tbl>
          </a:graphicData>
        </a:graphic>
      </p:graphicFrame>
    </p:spTree>
    <p:extLst>
      <p:ext uri="{BB962C8B-B14F-4D97-AF65-F5344CB8AC3E}">
        <p14:creationId xmlns:p14="http://schemas.microsoft.com/office/powerpoint/2010/main" xmlns="" val="229017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3419872" y="2492896"/>
            <a:ext cx="5472607" cy="4365103"/>
          </a:xfrm>
        </p:spPr>
        <p:txBody>
          <a:bodyPr>
            <a:normAutofit lnSpcReduction="10000"/>
          </a:bodyPr>
          <a:lstStyle/>
          <a:p>
            <a:pPr>
              <a:buFont typeface="Arial" panose="020B0604020202020204" pitchFamily="34" charset="0"/>
              <a:buChar char="•"/>
            </a:pPr>
            <a:r>
              <a:rPr lang="sl-SI" b="1" dirty="0" smtClean="0"/>
              <a:t>Gume</a:t>
            </a:r>
            <a:r>
              <a:rPr lang="sl-SI" dirty="0" smtClean="0"/>
              <a:t>: pnevmatike za vse vrste vozil (brez velo plaščev, ščitnikov za avtomobile, zračnic za gume)</a:t>
            </a:r>
          </a:p>
          <a:p>
            <a:pPr>
              <a:buFont typeface="Arial" panose="020B0604020202020204" pitchFamily="34" charset="0"/>
              <a:buChar char="•"/>
            </a:pPr>
            <a:r>
              <a:rPr lang="sl-SI" b="1" dirty="0" smtClean="0"/>
              <a:t>Izrabljene gume</a:t>
            </a:r>
            <a:r>
              <a:rPr lang="sl-SI" dirty="0" smtClean="0"/>
              <a:t>: gume, ki jih imetnik zaradi poškodb, izrabe, izteka življenjske dobe ali drugih vzrokov ne more ali ne želi uporabljati in jih zato zavrže ali namerava zavreči. Prav tako je IG guma, vrnjena distributerju zaradi reklamacije</a:t>
            </a:r>
          </a:p>
          <a:p>
            <a:pPr>
              <a:buFont typeface="Arial" panose="020B0604020202020204" pitchFamily="34" charset="0"/>
              <a:buChar char="•"/>
            </a:pPr>
            <a:r>
              <a:rPr lang="sl-SI" b="1" dirty="0" smtClean="0"/>
              <a:t>IG je odpadek iz skupine odpadkov s klasifikacijsko št. 16 01 03</a:t>
            </a:r>
            <a:endParaRPr lang="sl-SI" b="1" dirty="0"/>
          </a:p>
        </p:txBody>
      </p:sp>
      <p:sp>
        <p:nvSpPr>
          <p:cNvPr id="3" name="Naslov 2"/>
          <p:cNvSpPr>
            <a:spLocks noGrp="1"/>
          </p:cNvSpPr>
          <p:nvPr>
            <p:ph type="title"/>
          </p:nvPr>
        </p:nvSpPr>
        <p:spPr/>
        <p:txBody>
          <a:bodyPr>
            <a:normAutofit fontScale="90000"/>
          </a:bodyPr>
          <a:lstStyle/>
          <a:p>
            <a:r>
              <a:rPr lang="sl-SI" dirty="0" smtClean="0"/>
              <a:t>EPR koncept-kaj je predmet obravnave</a:t>
            </a:r>
            <a:endParaRPr lang="sl-SI" dirty="0"/>
          </a:p>
        </p:txBody>
      </p:sp>
      <p:graphicFrame>
        <p:nvGraphicFramePr>
          <p:cNvPr id="4" name="Ograda vsebine 4"/>
          <p:cNvGraphicFramePr>
            <a:graphicFrameLocks/>
          </p:cNvGraphicFramePr>
          <p:nvPr>
            <p:extLst>
              <p:ext uri="{D42A27DB-BD31-4B8C-83A1-F6EECF244321}">
                <p14:modId xmlns:p14="http://schemas.microsoft.com/office/powerpoint/2010/main" xmlns="" val="2104990769"/>
              </p:ext>
            </p:extLst>
          </p:nvPr>
        </p:nvGraphicFramePr>
        <p:xfrm>
          <a:off x="251520" y="1916832"/>
          <a:ext cx="3626837"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0613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lika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9325" y="1052736"/>
            <a:ext cx="6632126" cy="5805263"/>
          </a:xfrm>
          <a:prstGeom prst="rect">
            <a:avLst/>
          </a:prstGeom>
        </p:spPr>
      </p:pic>
      <p:sp>
        <p:nvSpPr>
          <p:cNvPr id="7" name="Naslov 6"/>
          <p:cNvSpPr>
            <a:spLocks noGrp="1"/>
          </p:cNvSpPr>
          <p:nvPr>
            <p:ph type="title" idx="4294967295"/>
          </p:nvPr>
        </p:nvSpPr>
        <p:spPr>
          <a:xfrm>
            <a:off x="683568" y="50106"/>
            <a:ext cx="8229600" cy="1002630"/>
          </a:xfrm>
        </p:spPr>
        <p:txBody>
          <a:bodyPr>
            <a:normAutofit/>
          </a:bodyPr>
          <a:lstStyle/>
          <a:p>
            <a:pPr algn="r"/>
            <a:r>
              <a:rPr lang="sl-SI" sz="3600" dirty="0" smtClean="0"/>
              <a:t>Sistemi ravnanja z IG v Evropi</a:t>
            </a:r>
            <a:endParaRPr lang="sl-SI" sz="3600" dirty="0"/>
          </a:p>
        </p:txBody>
      </p:sp>
      <p:graphicFrame>
        <p:nvGraphicFramePr>
          <p:cNvPr id="20" name="Diagram 19"/>
          <p:cNvGraphicFramePr/>
          <p:nvPr>
            <p:extLst>
              <p:ext uri="{D42A27DB-BD31-4B8C-83A1-F6EECF244321}">
                <p14:modId xmlns:p14="http://schemas.microsoft.com/office/powerpoint/2010/main" xmlns="" val="3766342754"/>
              </p:ext>
            </p:extLst>
          </p:nvPr>
        </p:nvGraphicFramePr>
        <p:xfrm>
          <a:off x="-468560" y="1196752"/>
          <a:ext cx="4320480" cy="312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PoljeZBesedilom 22"/>
          <p:cNvSpPr txBox="1"/>
          <p:nvPr/>
        </p:nvSpPr>
        <p:spPr>
          <a:xfrm>
            <a:off x="6623720" y="6514680"/>
            <a:ext cx="2520280" cy="338554"/>
          </a:xfrm>
          <a:prstGeom prst="rect">
            <a:avLst/>
          </a:prstGeom>
          <a:noFill/>
        </p:spPr>
        <p:txBody>
          <a:bodyPr wrap="square" rtlCol="0">
            <a:spAutoFit/>
          </a:bodyPr>
          <a:lstStyle/>
          <a:p>
            <a:pPr algn="r"/>
            <a:r>
              <a:rPr lang="sl-SI" sz="1600" dirty="0" smtClean="0"/>
              <a:t>Vir: </a:t>
            </a:r>
            <a:r>
              <a:rPr lang="sl-SI" sz="1600" dirty="0" err="1" smtClean="0"/>
              <a:t>Etrma</a:t>
            </a:r>
            <a:r>
              <a:rPr lang="sl-SI" sz="1600" dirty="0" smtClean="0"/>
              <a:t> 2015</a:t>
            </a:r>
            <a:endParaRPr lang="sl-SI" sz="1600" dirty="0"/>
          </a:p>
        </p:txBody>
      </p:sp>
    </p:spTree>
    <p:extLst>
      <p:ext uri="{BB962C8B-B14F-4D97-AF65-F5344CB8AC3E}">
        <p14:creationId xmlns:p14="http://schemas.microsoft.com/office/powerpoint/2010/main" xmlns="" val="3255743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idx="4294967295"/>
          </p:nvPr>
        </p:nvSpPr>
        <p:spPr>
          <a:xfrm>
            <a:off x="683568" y="50106"/>
            <a:ext cx="8229600" cy="1002630"/>
          </a:xfrm>
        </p:spPr>
        <p:txBody>
          <a:bodyPr>
            <a:normAutofit/>
          </a:bodyPr>
          <a:lstStyle/>
          <a:p>
            <a:pPr algn="r"/>
            <a:r>
              <a:rPr lang="sl-SI" sz="3600" dirty="0" smtClean="0"/>
              <a:t>Delovanje sheme EPR </a:t>
            </a:r>
            <a:endParaRPr lang="sl-SI" sz="3600" dirty="0"/>
          </a:p>
        </p:txBody>
      </p:sp>
      <p:sp>
        <p:nvSpPr>
          <p:cNvPr id="23" name="PoljeZBesedilom 22"/>
          <p:cNvSpPr txBox="1"/>
          <p:nvPr/>
        </p:nvSpPr>
        <p:spPr>
          <a:xfrm>
            <a:off x="6623720" y="6514680"/>
            <a:ext cx="2520280" cy="338554"/>
          </a:xfrm>
          <a:prstGeom prst="rect">
            <a:avLst/>
          </a:prstGeom>
          <a:noFill/>
        </p:spPr>
        <p:txBody>
          <a:bodyPr wrap="square" rtlCol="0">
            <a:spAutoFit/>
          </a:bodyPr>
          <a:lstStyle/>
          <a:p>
            <a:pPr algn="r"/>
            <a:r>
              <a:rPr lang="sl-SI" sz="1600" dirty="0" smtClean="0"/>
              <a:t>Vir: </a:t>
            </a:r>
            <a:r>
              <a:rPr lang="sl-SI" sz="1600" dirty="0" err="1" smtClean="0"/>
              <a:t>Etrma</a:t>
            </a:r>
            <a:r>
              <a:rPr lang="sl-SI" sz="1600" dirty="0" smtClean="0"/>
              <a:t> 2015</a:t>
            </a:r>
            <a:endParaRPr lang="sl-SI" sz="1600" dirty="0"/>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2564904"/>
            <a:ext cx="9144000" cy="2379126"/>
          </a:xfrm>
          <a:prstGeom prst="rect">
            <a:avLst/>
          </a:prstGeom>
        </p:spPr>
      </p:pic>
      <p:sp>
        <p:nvSpPr>
          <p:cNvPr id="4" name="PoljeZBesedilom 3"/>
          <p:cNvSpPr txBox="1"/>
          <p:nvPr/>
        </p:nvSpPr>
        <p:spPr>
          <a:xfrm>
            <a:off x="283468" y="1922300"/>
            <a:ext cx="1296144" cy="307777"/>
          </a:xfrm>
          <a:prstGeom prst="rect">
            <a:avLst/>
          </a:prstGeom>
          <a:noFill/>
        </p:spPr>
        <p:txBody>
          <a:bodyPr wrap="square" rtlCol="0">
            <a:spAutoFit/>
          </a:bodyPr>
          <a:lstStyle/>
          <a:p>
            <a:r>
              <a:rPr lang="sl-SI" sz="1400" b="1" dirty="0" smtClean="0">
                <a:solidFill>
                  <a:schemeClr val="accent6">
                    <a:lumMod val="50000"/>
                  </a:schemeClr>
                </a:solidFill>
              </a:rPr>
              <a:t>UPORABNIK</a:t>
            </a:r>
            <a:endParaRPr lang="sl-SI" sz="1400" b="1" dirty="0">
              <a:solidFill>
                <a:schemeClr val="accent6">
                  <a:lumMod val="50000"/>
                </a:schemeClr>
              </a:solidFill>
            </a:endParaRPr>
          </a:p>
        </p:txBody>
      </p:sp>
      <p:sp>
        <p:nvSpPr>
          <p:cNvPr id="10" name="PoljeZBesedilom 9"/>
          <p:cNvSpPr txBox="1"/>
          <p:nvPr/>
        </p:nvSpPr>
        <p:spPr>
          <a:xfrm>
            <a:off x="1939652" y="1922300"/>
            <a:ext cx="1296144" cy="307777"/>
          </a:xfrm>
          <a:prstGeom prst="rect">
            <a:avLst/>
          </a:prstGeom>
          <a:noFill/>
        </p:spPr>
        <p:txBody>
          <a:bodyPr wrap="square" rtlCol="0">
            <a:spAutoFit/>
          </a:bodyPr>
          <a:lstStyle/>
          <a:p>
            <a:r>
              <a:rPr lang="sl-SI" sz="1400" b="1" dirty="0" smtClean="0">
                <a:solidFill>
                  <a:srgbClr val="00A79D"/>
                </a:solidFill>
              </a:rPr>
              <a:t>DISTRIBUCIJA</a:t>
            </a:r>
            <a:endParaRPr lang="sl-SI" sz="1400" b="1" dirty="0">
              <a:solidFill>
                <a:srgbClr val="00A79D"/>
              </a:solidFill>
            </a:endParaRPr>
          </a:p>
        </p:txBody>
      </p:sp>
      <p:sp>
        <p:nvSpPr>
          <p:cNvPr id="11" name="PoljeZBesedilom 10"/>
          <p:cNvSpPr txBox="1"/>
          <p:nvPr/>
        </p:nvSpPr>
        <p:spPr>
          <a:xfrm>
            <a:off x="3884104" y="1916832"/>
            <a:ext cx="1296144" cy="307777"/>
          </a:xfrm>
          <a:prstGeom prst="rect">
            <a:avLst/>
          </a:prstGeom>
          <a:noFill/>
        </p:spPr>
        <p:txBody>
          <a:bodyPr wrap="square" rtlCol="0">
            <a:spAutoFit/>
          </a:bodyPr>
          <a:lstStyle/>
          <a:p>
            <a:pPr algn="ctr"/>
            <a:r>
              <a:rPr lang="sl-SI" sz="1400" b="1" dirty="0" smtClean="0">
                <a:solidFill>
                  <a:srgbClr val="FF9900"/>
                </a:solidFill>
              </a:rPr>
              <a:t>ZBIRANJE</a:t>
            </a:r>
            <a:endParaRPr lang="sl-SI" sz="1400" b="1" dirty="0">
              <a:solidFill>
                <a:srgbClr val="FF9900"/>
              </a:solidFill>
            </a:endParaRPr>
          </a:p>
        </p:txBody>
      </p:sp>
      <p:sp>
        <p:nvSpPr>
          <p:cNvPr id="15" name="PoljeZBesedilom 14"/>
          <p:cNvSpPr txBox="1"/>
          <p:nvPr/>
        </p:nvSpPr>
        <p:spPr>
          <a:xfrm>
            <a:off x="5756076" y="1925218"/>
            <a:ext cx="1440160" cy="307777"/>
          </a:xfrm>
          <a:prstGeom prst="rect">
            <a:avLst/>
          </a:prstGeom>
          <a:noFill/>
        </p:spPr>
        <p:txBody>
          <a:bodyPr wrap="square" rtlCol="0">
            <a:spAutoFit/>
          </a:bodyPr>
          <a:lstStyle/>
          <a:p>
            <a:pPr algn="ctr"/>
            <a:r>
              <a:rPr lang="sl-SI" sz="1400" b="1" dirty="0" smtClean="0">
                <a:solidFill>
                  <a:srgbClr val="DE62A4"/>
                </a:solidFill>
              </a:rPr>
              <a:t>PROCESIRANJE</a:t>
            </a:r>
            <a:endParaRPr lang="sl-SI" sz="1400" b="1" dirty="0">
              <a:solidFill>
                <a:srgbClr val="DE62A4"/>
              </a:solidFill>
            </a:endParaRPr>
          </a:p>
        </p:txBody>
      </p:sp>
      <p:sp>
        <p:nvSpPr>
          <p:cNvPr id="16" name="PoljeZBesedilom 15"/>
          <p:cNvSpPr txBox="1"/>
          <p:nvPr/>
        </p:nvSpPr>
        <p:spPr>
          <a:xfrm>
            <a:off x="7364490" y="1925218"/>
            <a:ext cx="1440160" cy="307777"/>
          </a:xfrm>
          <a:prstGeom prst="rect">
            <a:avLst/>
          </a:prstGeom>
          <a:noFill/>
        </p:spPr>
        <p:txBody>
          <a:bodyPr wrap="square" rtlCol="0">
            <a:spAutoFit/>
          </a:bodyPr>
          <a:lstStyle/>
          <a:p>
            <a:pPr algn="ctr"/>
            <a:r>
              <a:rPr lang="sl-SI" sz="1400" b="1" dirty="0" smtClean="0">
                <a:solidFill>
                  <a:srgbClr val="CC1E5C"/>
                </a:solidFill>
              </a:rPr>
              <a:t>RECIKLAŽA</a:t>
            </a:r>
            <a:endParaRPr lang="sl-SI" sz="1400" b="1" dirty="0">
              <a:solidFill>
                <a:srgbClr val="CC1E5C"/>
              </a:solidFill>
            </a:endParaRPr>
          </a:p>
        </p:txBody>
      </p:sp>
      <p:grpSp>
        <p:nvGrpSpPr>
          <p:cNvPr id="24" name="Skupina 23"/>
          <p:cNvGrpSpPr/>
          <p:nvPr/>
        </p:nvGrpSpPr>
        <p:grpSpPr>
          <a:xfrm>
            <a:off x="859532" y="1340768"/>
            <a:ext cx="1656184" cy="504056"/>
            <a:chOff x="899592" y="1556792"/>
            <a:chExt cx="1656184" cy="504056"/>
          </a:xfrm>
        </p:grpSpPr>
        <p:cxnSp>
          <p:nvCxnSpPr>
            <p:cNvPr id="9" name="Raven puščični povezovalnik 8"/>
            <p:cNvCxnSpPr/>
            <p:nvPr/>
          </p:nvCxnSpPr>
          <p:spPr>
            <a:xfrm>
              <a:off x="2555776" y="1556792"/>
              <a:ext cx="0" cy="504056"/>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cxnSp>
          <p:nvCxnSpPr>
            <p:cNvPr id="18" name="Raven povezovalnik 17"/>
            <p:cNvCxnSpPr/>
            <p:nvPr/>
          </p:nvCxnSpPr>
          <p:spPr>
            <a:xfrm flipH="1">
              <a:off x="899592" y="1556792"/>
              <a:ext cx="1656184" cy="0"/>
            </a:xfrm>
            <a:prstGeom prst="line">
              <a:avLst/>
            </a:prstGeom>
            <a:ln w="1905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Raven povezovalnik 20"/>
            <p:cNvCxnSpPr/>
            <p:nvPr/>
          </p:nvCxnSpPr>
          <p:spPr>
            <a:xfrm>
              <a:off x="899592" y="1556792"/>
              <a:ext cx="0" cy="504000"/>
            </a:xfrm>
            <a:prstGeom prst="line">
              <a:avLst/>
            </a:prstGeom>
            <a:ln w="190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5" name="Zaobljeni pravokotnik 24"/>
          <p:cNvSpPr/>
          <p:nvPr/>
        </p:nvSpPr>
        <p:spPr>
          <a:xfrm>
            <a:off x="4496680" y="2348880"/>
            <a:ext cx="4571764" cy="2595150"/>
          </a:xfrm>
          <a:prstGeom prst="roundRect">
            <a:avLst/>
          </a:prstGeom>
          <a:noFill/>
          <a:ln w="19050">
            <a:solidFill>
              <a:srgbClr val="688B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Zaobljeni pravokotnik 25"/>
          <p:cNvSpPr/>
          <p:nvPr/>
        </p:nvSpPr>
        <p:spPr>
          <a:xfrm>
            <a:off x="4628186" y="4581128"/>
            <a:ext cx="1512168" cy="288032"/>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smtClean="0"/>
              <a:t>PODIZVAJALCI</a:t>
            </a:r>
            <a:endParaRPr lang="sl-SI" sz="1400" b="1" dirty="0"/>
          </a:p>
        </p:txBody>
      </p:sp>
      <p:sp>
        <p:nvSpPr>
          <p:cNvPr id="28" name="PoljeZBesedilom 27"/>
          <p:cNvSpPr txBox="1"/>
          <p:nvPr/>
        </p:nvSpPr>
        <p:spPr>
          <a:xfrm>
            <a:off x="3235796" y="4947825"/>
            <a:ext cx="1800200" cy="523220"/>
          </a:xfrm>
          <a:prstGeom prst="rect">
            <a:avLst/>
          </a:prstGeom>
          <a:noFill/>
        </p:spPr>
        <p:txBody>
          <a:bodyPr wrap="square" rtlCol="0">
            <a:spAutoFit/>
          </a:bodyPr>
          <a:lstStyle/>
          <a:p>
            <a:pPr algn="ctr"/>
            <a:r>
              <a:rPr lang="sl-SI" sz="1400" b="1" dirty="0" smtClean="0">
                <a:solidFill>
                  <a:srgbClr val="9DE016"/>
                </a:solidFill>
              </a:rPr>
              <a:t>OBNOVA GUM</a:t>
            </a:r>
          </a:p>
          <a:p>
            <a:pPr algn="ctr"/>
            <a:r>
              <a:rPr lang="sl-SI" sz="1400" b="1" dirty="0" smtClean="0">
                <a:solidFill>
                  <a:srgbClr val="9DE016"/>
                </a:solidFill>
              </a:rPr>
              <a:t>PONOVNA UPORABA</a:t>
            </a:r>
            <a:endParaRPr lang="sl-SI" sz="1400" b="1" dirty="0">
              <a:solidFill>
                <a:srgbClr val="9DE016"/>
              </a:solidFill>
            </a:endParaRPr>
          </a:p>
        </p:txBody>
      </p:sp>
      <p:sp>
        <p:nvSpPr>
          <p:cNvPr id="27" name="PoljeZBesedilom 26"/>
          <p:cNvSpPr txBox="1"/>
          <p:nvPr/>
        </p:nvSpPr>
        <p:spPr>
          <a:xfrm>
            <a:off x="6548164" y="3933056"/>
            <a:ext cx="839858" cy="307777"/>
          </a:xfrm>
          <a:prstGeom prst="rect">
            <a:avLst/>
          </a:prstGeom>
          <a:noFill/>
        </p:spPr>
        <p:txBody>
          <a:bodyPr wrap="square" rtlCol="0">
            <a:spAutoFit/>
          </a:bodyPr>
          <a:lstStyle/>
          <a:p>
            <a:r>
              <a:rPr lang="sl-SI" sz="1400" b="1" dirty="0" smtClean="0">
                <a:solidFill>
                  <a:schemeClr val="tx1">
                    <a:lumMod val="65000"/>
                    <a:lumOff val="35000"/>
                  </a:schemeClr>
                </a:solidFill>
              </a:rPr>
              <a:t>IZDELKI</a:t>
            </a:r>
            <a:endParaRPr lang="sl-SI" sz="1400" b="1" dirty="0">
              <a:solidFill>
                <a:schemeClr val="tx1">
                  <a:lumMod val="65000"/>
                  <a:lumOff val="35000"/>
                </a:schemeClr>
              </a:solidFill>
            </a:endParaRPr>
          </a:p>
        </p:txBody>
      </p:sp>
      <p:sp>
        <p:nvSpPr>
          <p:cNvPr id="30" name="PoljeZBesedilom 29"/>
          <p:cNvSpPr txBox="1"/>
          <p:nvPr/>
        </p:nvSpPr>
        <p:spPr>
          <a:xfrm>
            <a:off x="4521542" y="4057908"/>
            <a:ext cx="995640" cy="523220"/>
          </a:xfrm>
          <a:prstGeom prst="rect">
            <a:avLst/>
          </a:prstGeom>
          <a:noFill/>
        </p:spPr>
        <p:txBody>
          <a:bodyPr wrap="square" rtlCol="0">
            <a:spAutoFit/>
          </a:bodyPr>
          <a:lstStyle/>
          <a:p>
            <a:r>
              <a:rPr lang="sl-SI" sz="1400" b="1" dirty="0" smtClean="0">
                <a:solidFill>
                  <a:schemeClr val="tx1">
                    <a:lumMod val="65000"/>
                    <a:lumOff val="35000"/>
                  </a:schemeClr>
                </a:solidFill>
              </a:rPr>
              <a:t>Zbirna mesta</a:t>
            </a:r>
            <a:endParaRPr lang="sl-SI" sz="1400" b="1" dirty="0">
              <a:solidFill>
                <a:schemeClr val="tx1">
                  <a:lumMod val="65000"/>
                  <a:lumOff val="35000"/>
                </a:schemeClr>
              </a:solidFill>
            </a:endParaRPr>
          </a:p>
        </p:txBody>
      </p:sp>
      <p:cxnSp>
        <p:nvCxnSpPr>
          <p:cNvPr id="32" name="Raven puščični povezovalnik 31"/>
          <p:cNvCxnSpPr/>
          <p:nvPr/>
        </p:nvCxnSpPr>
        <p:spPr>
          <a:xfrm flipV="1">
            <a:off x="179512" y="4221088"/>
            <a:ext cx="540000" cy="1"/>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cxnSp>
        <p:nvCxnSpPr>
          <p:cNvPr id="34" name="Raven povezovalnik 33"/>
          <p:cNvCxnSpPr/>
          <p:nvPr/>
        </p:nvCxnSpPr>
        <p:spPr>
          <a:xfrm>
            <a:off x="2515716" y="3429000"/>
            <a:ext cx="0" cy="2440682"/>
          </a:xfrm>
          <a:prstGeom prst="line">
            <a:avLst/>
          </a:prstGeom>
          <a:ln w="19050">
            <a:solidFill>
              <a:srgbClr val="99CCFF"/>
            </a:solidFill>
          </a:ln>
        </p:spPr>
        <p:style>
          <a:lnRef idx="1">
            <a:schemeClr val="accent1"/>
          </a:lnRef>
          <a:fillRef idx="0">
            <a:schemeClr val="accent1"/>
          </a:fillRef>
          <a:effectRef idx="0">
            <a:schemeClr val="accent1"/>
          </a:effectRef>
          <a:fontRef idx="minor">
            <a:schemeClr val="tx1"/>
          </a:fontRef>
        </p:style>
      </p:cxnSp>
      <p:grpSp>
        <p:nvGrpSpPr>
          <p:cNvPr id="39" name="Skupina 38"/>
          <p:cNvGrpSpPr/>
          <p:nvPr/>
        </p:nvGrpSpPr>
        <p:grpSpPr>
          <a:xfrm>
            <a:off x="179512" y="4365104"/>
            <a:ext cx="1256084" cy="369332"/>
            <a:chOff x="219572" y="4365104"/>
            <a:chExt cx="1256084" cy="369332"/>
          </a:xfrm>
        </p:grpSpPr>
        <p:cxnSp>
          <p:nvCxnSpPr>
            <p:cNvPr id="38" name="Raven puščični povezovalnik 37"/>
            <p:cNvCxnSpPr/>
            <p:nvPr/>
          </p:nvCxnSpPr>
          <p:spPr>
            <a:xfrm>
              <a:off x="219572" y="4545152"/>
              <a:ext cx="540000" cy="0"/>
            </a:xfrm>
            <a:prstGeom prst="straightConnector1">
              <a:avLst/>
            </a:prstGeom>
            <a:ln>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0" name="PoljeZBesedilom 39"/>
            <p:cNvSpPr txBox="1"/>
            <p:nvPr/>
          </p:nvSpPr>
          <p:spPr>
            <a:xfrm>
              <a:off x="480016" y="4365104"/>
              <a:ext cx="995640" cy="369332"/>
            </a:xfrm>
            <a:prstGeom prst="rect">
              <a:avLst/>
            </a:prstGeom>
            <a:noFill/>
          </p:spPr>
          <p:txBody>
            <a:bodyPr wrap="square" rtlCol="0">
              <a:spAutoFit/>
            </a:bodyPr>
            <a:lstStyle/>
            <a:p>
              <a:r>
                <a:rPr lang="sl-SI" b="1" dirty="0" smtClean="0">
                  <a:solidFill>
                    <a:srgbClr val="003366"/>
                  </a:solidFill>
                  <a:sym typeface="Webdings"/>
                </a:rPr>
                <a:t></a:t>
              </a:r>
              <a:endParaRPr lang="sl-SI" b="1" dirty="0">
                <a:solidFill>
                  <a:srgbClr val="003366"/>
                </a:solidFill>
              </a:endParaRPr>
            </a:p>
          </p:txBody>
        </p:sp>
      </p:grpSp>
      <p:sp>
        <p:nvSpPr>
          <p:cNvPr id="41" name="PoljeZBesedilom 40"/>
          <p:cNvSpPr txBox="1"/>
          <p:nvPr/>
        </p:nvSpPr>
        <p:spPr>
          <a:xfrm>
            <a:off x="854612" y="4057327"/>
            <a:ext cx="1085040" cy="307777"/>
          </a:xfrm>
          <a:prstGeom prst="rect">
            <a:avLst/>
          </a:prstGeom>
          <a:noFill/>
        </p:spPr>
        <p:txBody>
          <a:bodyPr wrap="square" rtlCol="0">
            <a:spAutoFit/>
          </a:bodyPr>
          <a:lstStyle/>
          <a:p>
            <a:r>
              <a:rPr lang="sl-SI" sz="1400" b="1" dirty="0" smtClean="0">
                <a:solidFill>
                  <a:schemeClr val="tx1">
                    <a:lumMod val="65000"/>
                    <a:lumOff val="35000"/>
                  </a:schemeClr>
                </a:solidFill>
              </a:rPr>
              <a:t>Denarni tok</a:t>
            </a:r>
            <a:endParaRPr lang="sl-SI" sz="1400" b="1" dirty="0">
              <a:solidFill>
                <a:schemeClr val="tx1">
                  <a:lumMod val="65000"/>
                  <a:lumOff val="35000"/>
                </a:schemeClr>
              </a:solidFill>
            </a:endParaRPr>
          </a:p>
        </p:txBody>
      </p:sp>
      <p:sp>
        <p:nvSpPr>
          <p:cNvPr id="43" name="PoljeZBesedilom 42"/>
          <p:cNvSpPr txBox="1"/>
          <p:nvPr/>
        </p:nvSpPr>
        <p:spPr>
          <a:xfrm>
            <a:off x="900336" y="4391263"/>
            <a:ext cx="1085040" cy="307777"/>
          </a:xfrm>
          <a:prstGeom prst="rect">
            <a:avLst/>
          </a:prstGeom>
          <a:noFill/>
        </p:spPr>
        <p:txBody>
          <a:bodyPr wrap="square" rtlCol="0">
            <a:spAutoFit/>
          </a:bodyPr>
          <a:lstStyle/>
          <a:p>
            <a:r>
              <a:rPr lang="sl-SI" sz="1400" b="1" dirty="0" smtClean="0">
                <a:solidFill>
                  <a:schemeClr val="tx1">
                    <a:lumMod val="65000"/>
                    <a:lumOff val="35000"/>
                  </a:schemeClr>
                </a:solidFill>
              </a:rPr>
              <a:t>Masni tok</a:t>
            </a:r>
            <a:endParaRPr lang="sl-SI" sz="1400" b="1" dirty="0">
              <a:solidFill>
                <a:schemeClr val="tx1">
                  <a:lumMod val="65000"/>
                  <a:lumOff val="35000"/>
                </a:schemeClr>
              </a:solidFill>
            </a:endParaRPr>
          </a:p>
        </p:txBody>
      </p:sp>
      <p:cxnSp>
        <p:nvCxnSpPr>
          <p:cNvPr id="44" name="Raven povezovalnik 43"/>
          <p:cNvCxnSpPr/>
          <p:nvPr/>
        </p:nvCxnSpPr>
        <p:spPr>
          <a:xfrm flipH="1">
            <a:off x="2515716" y="5877272"/>
            <a:ext cx="5652000" cy="0"/>
          </a:xfrm>
          <a:prstGeom prst="line">
            <a:avLst/>
          </a:prstGeom>
          <a:ln w="1905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Raven puščični povezovalnik 45"/>
          <p:cNvCxnSpPr/>
          <p:nvPr/>
        </p:nvCxnSpPr>
        <p:spPr>
          <a:xfrm flipV="1">
            <a:off x="8168122" y="5617682"/>
            <a:ext cx="0" cy="252000"/>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sp>
        <p:nvSpPr>
          <p:cNvPr id="48" name="Zaobljeni pravokotnik 47"/>
          <p:cNvSpPr/>
          <p:nvPr/>
        </p:nvSpPr>
        <p:spPr>
          <a:xfrm>
            <a:off x="7458407" y="5337240"/>
            <a:ext cx="1512168" cy="288032"/>
          </a:xfrm>
          <a:prstGeom prst="roundRect">
            <a:avLst>
              <a:gd name="adj" fmla="val 50000"/>
            </a:avLst>
          </a:prstGeom>
          <a:solidFill>
            <a:srgbClr val="21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smtClean="0"/>
              <a:t>PROIZVAJALCI</a:t>
            </a:r>
            <a:endParaRPr lang="sl-SI" sz="1400" b="1" dirty="0"/>
          </a:p>
        </p:txBody>
      </p:sp>
      <p:sp>
        <p:nvSpPr>
          <p:cNvPr id="50" name="Zaobljeni pravokotnik 49"/>
          <p:cNvSpPr/>
          <p:nvPr/>
        </p:nvSpPr>
        <p:spPr>
          <a:xfrm>
            <a:off x="7412260" y="4391263"/>
            <a:ext cx="1512168" cy="47789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sl-SI" sz="1400" b="1" dirty="0"/>
          </a:p>
        </p:txBody>
      </p:sp>
      <p:pic>
        <p:nvPicPr>
          <p:cNvPr id="47" name="Slika 4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4288" y="4414654"/>
            <a:ext cx="1050060" cy="426245"/>
          </a:xfrm>
          <a:prstGeom prst="rect">
            <a:avLst/>
          </a:prstGeom>
        </p:spPr>
      </p:pic>
      <p:cxnSp>
        <p:nvCxnSpPr>
          <p:cNvPr id="53" name="Raven puščični povezovalnik 52"/>
          <p:cNvCxnSpPr/>
          <p:nvPr/>
        </p:nvCxnSpPr>
        <p:spPr>
          <a:xfrm flipV="1">
            <a:off x="8151340" y="4977208"/>
            <a:ext cx="0" cy="324000"/>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cxnSp>
        <p:nvCxnSpPr>
          <p:cNvPr id="55" name="Raven puščični povezovalnik 54"/>
          <p:cNvCxnSpPr/>
          <p:nvPr/>
        </p:nvCxnSpPr>
        <p:spPr>
          <a:xfrm flipH="1">
            <a:off x="6140354" y="4692244"/>
            <a:ext cx="1224136" cy="0"/>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pic>
        <p:nvPicPr>
          <p:cNvPr id="35" name="Slika 34"/>
          <p:cNvPicPr>
            <a:picLocks noChangeAspect="1"/>
          </p:cNvPicPr>
          <p:nvPr/>
        </p:nvPicPr>
        <p:blipFill rotWithShape="1">
          <a:blip r:embed="rId2" cstate="print">
            <a:extLst>
              <a:ext uri="{28A0092B-C50C-407E-A947-70E740481C1C}">
                <a14:useLocalDpi xmlns:a14="http://schemas.microsoft.com/office/drawing/2010/main" xmlns="" val="0"/>
              </a:ext>
            </a:extLst>
          </a:blip>
          <a:srcRect l="69667" t="33836" r="27405" b="29282"/>
          <a:stretch/>
        </p:blipFill>
        <p:spPr>
          <a:xfrm>
            <a:off x="7324480" y="3384445"/>
            <a:ext cx="267854" cy="877455"/>
          </a:xfrm>
          <a:prstGeom prst="rect">
            <a:avLst/>
          </a:prstGeom>
        </p:spPr>
      </p:pic>
    </p:spTree>
    <p:extLst>
      <p:ext uri="{BB962C8B-B14F-4D97-AF65-F5344CB8AC3E}">
        <p14:creationId xmlns:p14="http://schemas.microsoft.com/office/powerpoint/2010/main" xmlns="" val="55250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fontScale="90000"/>
          </a:bodyPr>
          <a:lstStyle/>
          <a:p>
            <a:r>
              <a:rPr lang="sl-SI" dirty="0" smtClean="0"/>
              <a:t>Sistem ravnanja z IG družbe Slopak</a:t>
            </a:r>
            <a:endParaRPr lang="sl-SI" dirty="0"/>
          </a:p>
        </p:txBody>
      </p:sp>
      <p:sp>
        <p:nvSpPr>
          <p:cNvPr id="3" name="Ograda vsebine 2"/>
          <p:cNvSpPr>
            <a:spLocks noGrp="1"/>
          </p:cNvSpPr>
          <p:nvPr>
            <p:ph idx="1"/>
          </p:nvPr>
        </p:nvSpPr>
        <p:spPr>
          <a:xfrm>
            <a:off x="251520" y="1772816"/>
            <a:ext cx="8640959" cy="1584176"/>
          </a:xfrm>
        </p:spPr>
        <p:txBody>
          <a:bodyPr>
            <a:noAutofit/>
          </a:bodyPr>
          <a:lstStyle/>
          <a:p>
            <a:pPr>
              <a:buFont typeface="Arial" panose="020B0604020202020204" pitchFamily="34" charset="0"/>
              <a:buChar char="•"/>
            </a:pPr>
            <a:r>
              <a:rPr lang="sl-SI" dirty="0" smtClean="0"/>
              <a:t>vzpostavljen leta 2010</a:t>
            </a:r>
          </a:p>
          <a:p>
            <a:pPr>
              <a:buFont typeface="Arial" panose="020B0604020202020204" pitchFamily="34" charset="0"/>
              <a:buChar char="•"/>
            </a:pPr>
            <a:r>
              <a:rPr lang="sl-SI" dirty="0" smtClean="0"/>
              <a:t>celovita organizacijska rešitev: proizvajalec,prevzem, transport, predelava</a:t>
            </a:r>
          </a:p>
          <a:p>
            <a:pPr>
              <a:buFont typeface="Arial" panose="020B0604020202020204" pitchFamily="34" charset="0"/>
              <a:buChar char="•"/>
            </a:pPr>
            <a:r>
              <a:rPr lang="sl-SI" dirty="0" smtClean="0"/>
              <a:t>spletni sistem naročanja in sledenja poti masnega toka IG</a:t>
            </a:r>
          </a:p>
          <a:p>
            <a:endParaRPr lang="sl-SI" dirty="0" smtClean="0"/>
          </a:p>
          <a:p>
            <a:pPr marL="0" indent="0">
              <a:buNone/>
            </a:pPr>
            <a:endParaRPr lang="sl-SI" dirty="0" smtClean="0"/>
          </a:p>
          <a:p>
            <a:pPr>
              <a:buFont typeface="Arial" panose="020B0604020202020204" pitchFamily="34" charset="0"/>
              <a:buChar char="•"/>
            </a:pPr>
            <a:endParaRPr lang="sl-SI" dirty="0" smtClean="0"/>
          </a:p>
          <a:p>
            <a:pPr>
              <a:buFont typeface="Arial" panose="020B0604020202020204" pitchFamily="34" charset="0"/>
              <a:buChar char="•"/>
            </a:pPr>
            <a:endParaRPr lang="sl-SI" dirty="0" smtClean="0"/>
          </a:p>
          <a:p>
            <a:pPr>
              <a:buFont typeface="Arial" panose="020B0604020202020204" pitchFamily="34" charset="0"/>
              <a:buChar char="•"/>
            </a:pPr>
            <a:endParaRPr lang="sl-SI" dirty="0" smtClean="0"/>
          </a:p>
          <a:p>
            <a:pPr>
              <a:buFont typeface="Arial" panose="020B0604020202020204" pitchFamily="34" charset="0"/>
              <a:buChar char="•"/>
            </a:pPr>
            <a:endParaRPr lang="sl-SI" dirty="0"/>
          </a:p>
        </p:txBody>
      </p:sp>
      <p:cxnSp>
        <p:nvCxnSpPr>
          <p:cNvPr id="22" name="Raven puščični povezovalnik 21"/>
          <p:cNvCxnSpPr/>
          <p:nvPr/>
        </p:nvCxnSpPr>
        <p:spPr>
          <a:xfrm flipV="1">
            <a:off x="7302640" y="4194929"/>
            <a:ext cx="540000" cy="1"/>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grpSp>
        <p:nvGrpSpPr>
          <p:cNvPr id="23" name="Skupina 22"/>
          <p:cNvGrpSpPr/>
          <p:nvPr/>
        </p:nvGrpSpPr>
        <p:grpSpPr>
          <a:xfrm>
            <a:off x="7302640" y="4338945"/>
            <a:ext cx="1256084" cy="369332"/>
            <a:chOff x="219572" y="4365104"/>
            <a:chExt cx="1256084" cy="369332"/>
          </a:xfrm>
        </p:grpSpPr>
        <p:cxnSp>
          <p:nvCxnSpPr>
            <p:cNvPr id="24" name="Raven puščični povezovalnik 23"/>
            <p:cNvCxnSpPr/>
            <p:nvPr/>
          </p:nvCxnSpPr>
          <p:spPr>
            <a:xfrm>
              <a:off x="219572" y="4545152"/>
              <a:ext cx="540000" cy="0"/>
            </a:xfrm>
            <a:prstGeom prst="straightConnector1">
              <a:avLst/>
            </a:prstGeom>
            <a:ln>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25" name="PoljeZBesedilom 24"/>
            <p:cNvSpPr txBox="1"/>
            <p:nvPr/>
          </p:nvSpPr>
          <p:spPr>
            <a:xfrm>
              <a:off x="480016" y="4365104"/>
              <a:ext cx="995640" cy="369332"/>
            </a:xfrm>
            <a:prstGeom prst="rect">
              <a:avLst/>
            </a:prstGeom>
            <a:noFill/>
          </p:spPr>
          <p:txBody>
            <a:bodyPr wrap="square" rtlCol="0">
              <a:spAutoFit/>
            </a:bodyPr>
            <a:lstStyle/>
            <a:p>
              <a:r>
                <a:rPr lang="sl-SI" b="1" dirty="0" smtClean="0">
                  <a:solidFill>
                    <a:srgbClr val="003366"/>
                  </a:solidFill>
                  <a:sym typeface="Webdings"/>
                </a:rPr>
                <a:t></a:t>
              </a:r>
              <a:endParaRPr lang="sl-SI" b="1" dirty="0">
                <a:solidFill>
                  <a:srgbClr val="003366"/>
                </a:solidFill>
              </a:endParaRPr>
            </a:p>
          </p:txBody>
        </p:sp>
      </p:grpSp>
      <p:sp>
        <p:nvSpPr>
          <p:cNvPr id="26" name="PoljeZBesedilom 25"/>
          <p:cNvSpPr txBox="1"/>
          <p:nvPr/>
        </p:nvSpPr>
        <p:spPr>
          <a:xfrm>
            <a:off x="7977740" y="4031168"/>
            <a:ext cx="1085040" cy="307777"/>
          </a:xfrm>
          <a:prstGeom prst="rect">
            <a:avLst/>
          </a:prstGeom>
          <a:noFill/>
        </p:spPr>
        <p:txBody>
          <a:bodyPr wrap="square" rtlCol="0">
            <a:spAutoFit/>
          </a:bodyPr>
          <a:lstStyle/>
          <a:p>
            <a:r>
              <a:rPr lang="sl-SI" sz="1400" b="1" dirty="0" smtClean="0">
                <a:solidFill>
                  <a:schemeClr val="tx1">
                    <a:lumMod val="65000"/>
                    <a:lumOff val="35000"/>
                  </a:schemeClr>
                </a:solidFill>
              </a:rPr>
              <a:t>Denarni tok</a:t>
            </a:r>
            <a:endParaRPr lang="sl-SI" sz="1400" b="1" dirty="0">
              <a:solidFill>
                <a:schemeClr val="tx1">
                  <a:lumMod val="65000"/>
                  <a:lumOff val="35000"/>
                </a:schemeClr>
              </a:solidFill>
            </a:endParaRPr>
          </a:p>
        </p:txBody>
      </p:sp>
      <p:sp>
        <p:nvSpPr>
          <p:cNvPr id="27" name="PoljeZBesedilom 26"/>
          <p:cNvSpPr txBox="1"/>
          <p:nvPr/>
        </p:nvSpPr>
        <p:spPr>
          <a:xfrm>
            <a:off x="8023464" y="4365104"/>
            <a:ext cx="1085040" cy="307777"/>
          </a:xfrm>
          <a:prstGeom prst="rect">
            <a:avLst/>
          </a:prstGeom>
          <a:noFill/>
        </p:spPr>
        <p:txBody>
          <a:bodyPr wrap="square" rtlCol="0">
            <a:spAutoFit/>
          </a:bodyPr>
          <a:lstStyle/>
          <a:p>
            <a:r>
              <a:rPr lang="sl-SI" sz="1400" b="1" dirty="0" smtClean="0">
                <a:solidFill>
                  <a:schemeClr val="tx1">
                    <a:lumMod val="65000"/>
                    <a:lumOff val="35000"/>
                  </a:schemeClr>
                </a:solidFill>
              </a:rPr>
              <a:t>Masni tok</a:t>
            </a:r>
            <a:endParaRPr lang="sl-SI" sz="1400" b="1" dirty="0">
              <a:solidFill>
                <a:schemeClr val="tx1">
                  <a:lumMod val="65000"/>
                  <a:lumOff val="35000"/>
                </a:schemeClr>
              </a:solidFill>
            </a:endParaRPr>
          </a:p>
        </p:txBody>
      </p:sp>
      <p:grpSp>
        <p:nvGrpSpPr>
          <p:cNvPr id="4" name="Skupina 3"/>
          <p:cNvGrpSpPr/>
          <p:nvPr/>
        </p:nvGrpSpPr>
        <p:grpSpPr>
          <a:xfrm>
            <a:off x="1581647" y="3501008"/>
            <a:ext cx="7366152" cy="3168352"/>
            <a:chOff x="1581647" y="3501008"/>
            <a:chExt cx="7366152" cy="3168352"/>
          </a:xfrm>
        </p:grpSpPr>
        <p:grpSp>
          <p:nvGrpSpPr>
            <p:cNvPr id="19" name="Skupina 18"/>
            <p:cNvGrpSpPr/>
            <p:nvPr/>
          </p:nvGrpSpPr>
          <p:grpSpPr>
            <a:xfrm>
              <a:off x="1581647" y="3501008"/>
              <a:ext cx="7366152" cy="3168352"/>
              <a:chOff x="5342325" y="2820372"/>
              <a:chExt cx="4315233" cy="1856081"/>
            </a:xfrm>
          </p:grpSpPr>
          <p:grpSp>
            <p:nvGrpSpPr>
              <p:cNvPr id="2" name="Skupina 1"/>
              <p:cNvGrpSpPr/>
              <p:nvPr/>
            </p:nvGrpSpPr>
            <p:grpSpPr>
              <a:xfrm>
                <a:off x="5342325" y="2820372"/>
                <a:ext cx="4315233" cy="1856081"/>
                <a:chOff x="3924164" y="1916832"/>
                <a:chExt cx="7037984" cy="3027198"/>
              </a:xfrm>
            </p:grpSpPr>
            <p:pic>
              <p:nvPicPr>
                <p:cNvPr id="6" name="Slika 5"/>
                <p:cNvPicPr>
                  <a:picLocks noChangeAspect="1"/>
                </p:cNvPicPr>
                <p:nvPr/>
              </p:nvPicPr>
              <p:blipFill rotWithShape="1">
                <a:blip r:embed="rId2" cstate="print">
                  <a:extLst>
                    <a:ext uri="{28A0092B-C50C-407E-A947-70E740481C1C}">
                      <a14:useLocalDpi xmlns:a14="http://schemas.microsoft.com/office/drawing/2010/main" xmlns="" val="0"/>
                    </a:ext>
                  </a:extLst>
                </a:blip>
                <a:srcRect l="47739"/>
                <a:stretch/>
              </p:blipFill>
              <p:spPr>
                <a:xfrm>
                  <a:off x="4365266" y="2564904"/>
                  <a:ext cx="4778734" cy="2379126"/>
                </a:xfrm>
                <a:prstGeom prst="rect">
                  <a:avLst/>
                </a:prstGeom>
              </p:spPr>
            </p:pic>
            <p:sp>
              <p:nvSpPr>
                <p:cNvPr id="8" name="PoljeZBesedilom 7"/>
                <p:cNvSpPr txBox="1"/>
                <p:nvPr/>
              </p:nvSpPr>
              <p:spPr>
                <a:xfrm>
                  <a:off x="3924164" y="1916832"/>
                  <a:ext cx="1296144" cy="326955"/>
                </a:xfrm>
                <a:prstGeom prst="rect">
                  <a:avLst/>
                </a:prstGeom>
                <a:noFill/>
              </p:spPr>
              <p:txBody>
                <a:bodyPr wrap="square" rtlCol="0">
                  <a:spAutoFit/>
                </a:bodyPr>
                <a:lstStyle/>
                <a:p>
                  <a:pPr algn="ctr"/>
                  <a:r>
                    <a:rPr lang="sl-SI" sz="1400" b="1" dirty="0" smtClean="0">
                      <a:solidFill>
                        <a:srgbClr val="FF9900"/>
                      </a:solidFill>
                    </a:rPr>
                    <a:t>ZBIRANJE</a:t>
                  </a:r>
                  <a:endParaRPr lang="sl-SI" sz="800" b="1" dirty="0">
                    <a:solidFill>
                      <a:srgbClr val="FF9900"/>
                    </a:solidFill>
                  </a:endParaRPr>
                </a:p>
              </p:txBody>
            </p:sp>
            <p:sp>
              <p:nvSpPr>
                <p:cNvPr id="9" name="PoljeZBesedilom 8"/>
                <p:cNvSpPr txBox="1"/>
                <p:nvPr/>
              </p:nvSpPr>
              <p:spPr>
                <a:xfrm>
                  <a:off x="5796136" y="1925218"/>
                  <a:ext cx="1440160" cy="326955"/>
                </a:xfrm>
                <a:prstGeom prst="rect">
                  <a:avLst/>
                </a:prstGeom>
                <a:noFill/>
              </p:spPr>
              <p:txBody>
                <a:bodyPr wrap="square" rtlCol="0">
                  <a:spAutoFit/>
                </a:bodyPr>
                <a:lstStyle/>
                <a:p>
                  <a:pPr algn="ctr"/>
                  <a:r>
                    <a:rPr lang="sl-SI" sz="1400" b="1" dirty="0" smtClean="0">
                      <a:solidFill>
                        <a:srgbClr val="DE62A4"/>
                      </a:solidFill>
                    </a:rPr>
                    <a:t>PROCESIRANJE</a:t>
                  </a:r>
                  <a:endParaRPr lang="sl-SI" sz="800" b="1" dirty="0">
                    <a:solidFill>
                      <a:srgbClr val="DE62A4"/>
                    </a:solidFill>
                  </a:endParaRPr>
                </a:p>
              </p:txBody>
            </p:sp>
            <p:sp>
              <p:nvSpPr>
                <p:cNvPr id="10" name="PoljeZBesedilom 9"/>
                <p:cNvSpPr txBox="1"/>
                <p:nvPr/>
              </p:nvSpPr>
              <p:spPr>
                <a:xfrm>
                  <a:off x="7404550" y="1925218"/>
                  <a:ext cx="1440160" cy="326955"/>
                </a:xfrm>
                <a:prstGeom prst="rect">
                  <a:avLst/>
                </a:prstGeom>
                <a:noFill/>
              </p:spPr>
              <p:txBody>
                <a:bodyPr wrap="square" rtlCol="0">
                  <a:spAutoFit/>
                </a:bodyPr>
                <a:lstStyle/>
                <a:p>
                  <a:pPr algn="ctr"/>
                  <a:r>
                    <a:rPr lang="sl-SI" sz="1400" b="1" dirty="0" smtClean="0">
                      <a:solidFill>
                        <a:srgbClr val="CC1E5C"/>
                      </a:solidFill>
                    </a:rPr>
                    <a:t>RECIKLAŽA</a:t>
                  </a:r>
                  <a:endParaRPr lang="sl-SI" sz="800" b="1" dirty="0">
                    <a:solidFill>
                      <a:srgbClr val="CC1E5C"/>
                    </a:solidFill>
                  </a:endParaRPr>
                </a:p>
              </p:txBody>
            </p:sp>
            <p:sp>
              <p:nvSpPr>
                <p:cNvPr id="11" name="Zaobljeni pravokotnik 10"/>
                <p:cNvSpPr/>
                <p:nvPr/>
              </p:nvSpPr>
              <p:spPr>
                <a:xfrm>
                  <a:off x="4536740" y="2348880"/>
                  <a:ext cx="4571764" cy="2595150"/>
                </a:xfrm>
                <a:prstGeom prst="roundRect">
                  <a:avLst/>
                </a:prstGeom>
                <a:noFill/>
                <a:ln w="19050">
                  <a:solidFill>
                    <a:srgbClr val="688B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Zaobljeni pravokotnik 11"/>
                <p:cNvSpPr/>
                <p:nvPr/>
              </p:nvSpPr>
              <p:spPr>
                <a:xfrm>
                  <a:off x="4668246" y="4581128"/>
                  <a:ext cx="1512168" cy="288032"/>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smtClean="0"/>
                    <a:t>PODIZVAJALCI</a:t>
                  </a:r>
                  <a:endParaRPr lang="sl-SI" sz="800" b="1" dirty="0"/>
                </a:p>
              </p:txBody>
            </p:sp>
            <p:sp>
              <p:nvSpPr>
                <p:cNvPr id="13" name="Zaobljeni pravokotnik 12"/>
                <p:cNvSpPr/>
                <p:nvPr/>
              </p:nvSpPr>
              <p:spPr>
                <a:xfrm>
                  <a:off x="9449980" y="4486194"/>
                  <a:ext cx="1512168" cy="288032"/>
                </a:xfrm>
                <a:prstGeom prst="roundRect">
                  <a:avLst>
                    <a:gd name="adj" fmla="val 50000"/>
                  </a:avLst>
                </a:prstGeom>
                <a:solidFill>
                  <a:srgbClr val="21A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smtClean="0"/>
                    <a:t>PROIZVAJALCI</a:t>
                  </a:r>
                  <a:endParaRPr lang="sl-SI" sz="800" b="1" dirty="0"/>
                </a:p>
              </p:txBody>
            </p:sp>
            <p:sp>
              <p:nvSpPr>
                <p:cNvPr id="14" name="Zaobljeni pravokotnik 13"/>
                <p:cNvSpPr/>
                <p:nvPr/>
              </p:nvSpPr>
              <p:spPr>
                <a:xfrm>
                  <a:off x="7452320" y="4391263"/>
                  <a:ext cx="1512168" cy="47789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sl-SI" sz="1400" b="1" dirty="0"/>
                </a:p>
              </p:txBody>
            </p:sp>
            <p:pic>
              <p:nvPicPr>
                <p:cNvPr id="15" name="Slika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4348" y="4414654"/>
                  <a:ext cx="1050060" cy="426245"/>
                </a:xfrm>
                <a:prstGeom prst="rect">
                  <a:avLst/>
                </a:prstGeom>
              </p:spPr>
            </p:pic>
            <p:cxnSp>
              <p:nvCxnSpPr>
                <p:cNvPr id="17" name="Raven puščični povezovalnik 16"/>
                <p:cNvCxnSpPr/>
                <p:nvPr/>
              </p:nvCxnSpPr>
              <p:spPr>
                <a:xfrm flipH="1">
                  <a:off x="6180414" y="4692244"/>
                  <a:ext cx="1224136" cy="0"/>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cxnSp>
              <p:nvCxnSpPr>
                <p:cNvPr id="21" name="Raven puščični povezovalnik 20"/>
                <p:cNvCxnSpPr/>
                <p:nvPr/>
              </p:nvCxnSpPr>
              <p:spPr>
                <a:xfrm flipH="1">
                  <a:off x="8978999" y="4692244"/>
                  <a:ext cx="485494" cy="0"/>
                </a:xfrm>
                <a:prstGeom prst="straightConnector1">
                  <a:avLst/>
                </a:prstGeom>
                <a:ln w="19050">
                  <a:solidFill>
                    <a:srgbClr val="99CCFF"/>
                  </a:solidFill>
                  <a:tailEnd type="arrow"/>
                </a:ln>
              </p:spPr>
              <p:style>
                <a:lnRef idx="1">
                  <a:schemeClr val="dk1"/>
                </a:lnRef>
                <a:fillRef idx="0">
                  <a:schemeClr val="dk1"/>
                </a:fillRef>
                <a:effectRef idx="0">
                  <a:schemeClr val="dk1"/>
                </a:effectRef>
                <a:fontRef idx="minor">
                  <a:schemeClr val="tx1"/>
                </a:fontRef>
              </p:style>
            </p:cxnSp>
          </p:grpSp>
          <p:sp>
            <p:nvSpPr>
              <p:cNvPr id="18" name="Pravokotnik 17"/>
              <p:cNvSpPr/>
              <p:nvPr/>
            </p:nvSpPr>
            <p:spPr>
              <a:xfrm>
                <a:off x="5418184" y="3714574"/>
                <a:ext cx="281821" cy="95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28" name="PoljeZBesedilom 27"/>
            <p:cNvSpPr txBox="1"/>
            <p:nvPr/>
          </p:nvSpPr>
          <p:spPr>
            <a:xfrm>
              <a:off x="4355976" y="5641503"/>
              <a:ext cx="839858" cy="307777"/>
            </a:xfrm>
            <a:prstGeom prst="rect">
              <a:avLst/>
            </a:prstGeom>
            <a:noFill/>
          </p:spPr>
          <p:txBody>
            <a:bodyPr wrap="square" rtlCol="0">
              <a:spAutoFit/>
            </a:bodyPr>
            <a:lstStyle/>
            <a:p>
              <a:r>
                <a:rPr lang="sl-SI" sz="1400" b="1" dirty="0" smtClean="0">
                  <a:solidFill>
                    <a:schemeClr val="tx1">
                      <a:lumMod val="65000"/>
                      <a:lumOff val="35000"/>
                    </a:schemeClr>
                  </a:solidFill>
                </a:rPr>
                <a:t>IZDELKI</a:t>
              </a:r>
              <a:endParaRPr lang="sl-SI" sz="1400" b="1" dirty="0">
                <a:solidFill>
                  <a:schemeClr val="tx1">
                    <a:lumMod val="65000"/>
                    <a:lumOff val="35000"/>
                  </a:schemeClr>
                </a:solidFill>
              </a:endParaRPr>
            </a:p>
          </p:txBody>
        </p:sp>
        <p:pic>
          <p:nvPicPr>
            <p:cNvPr id="29" name="Slika 28"/>
            <p:cNvPicPr>
              <a:picLocks noChangeAspect="1"/>
            </p:cNvPicPr>
            <p:nvPr/>
          </p:nvPicPr>
          <p:blipFill rotWithShape="1">
            <a:blip r:embed="rId2" cstate="print">
              <a:extLst>
                <a:ext uri="{28A0092B-C50C-407E-A947-70E740481C1C}">
                  <a14:useLocalDpi xmlns:a14="http://schemas.microsoft.com/office/drawing/2010/main" xmlns="" val="0"/>
                </a:ext>
              </a:extLst>
            </a:blip>
            <a:srcRect l="69667" t="33836" r="27405" b="29282"/>
            <a:stretch/>
          </p:blipFill>
          <p:spPr>
            <a:xfrm>
              <a:off x="5076056" y="5027421"/>
              <a:ext cx="267854" cy="877455"/>
            </a:xfrm>
            <a:prstGeom prst="rect">
              <a:avLst/>
            </a:prstGeom>
          </p:spPr>
        </p:pic>
      </p:grpSp>
    </p:spTree>
    <p:extLst>
      <p:ext uri="{BB962C8B-B14F-4D97-AF65-F5344CB8AC3E}">
        <p14:creationId xmlns:p14="http://schemas.microsoft.com/office/powerpoint/2010/main" xmlns="" val="2182274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251520" y="2492896"/>
            <a:ext cx="8640959" cy="3744416"/>
          </a:xfrm>
        </p:spPr>
        <p:txBody>
          <a:bodyPr>
            <a:normAutofit fontScale="92500" lnSpcReduction="20000"/>
          </a:bodyPr>
          <a:lstStyle/>
          <a:p>
            <a:pPr>
              <a:buFont typeface="Arial" panose="020B0604020202020204" pitchFamily="34" charset="0"/>
              <a:buChar char="•"/>
            </a:pPr>
            <a:r>
              <a:rPr lang="sl-SI" b="1" dirty="0" smtClean="0"/>
              <a:t>aktivno in tekoče sodelovanje </a:t>
            </a:r>
            <a:r>
              <a:rPr lang="sl-SI" dirty="0" smtClean="0"/>
              <a:t>zavezancev (plačnikov) sistema v okviru reprezentativne skupine proizvajalcev pri strateških odločitvah skupne sheme</a:t>
            </a:r>
          </a:p>
          <a:p>
            <a:pPr>
              <a:buFont typeface="Arial" panose="020B0604020202020204" pitchFamily="34" charset="0"/>
              <a:buChar char="•"/>
            </a:pPr>
            <a:r>
              <a:rPr lang="sl-SI" dirty="0" smtClean="0"/>
              <a:t>sistem </a:t>
            </a:r>
            <a:r>
              <a:rPr lang="sl-SI" b="1" dirty="0" smtClean="0"/>
              <a:t>upravljan centralno</a:t>
            </a:r>
            <a:r>
              <a:rPr lang="sl-SI" dirty="0" smtClean="0"/>
              <a:t>: top-</a:t>
            </a:r>
            <a:r>
              <a:rPr lang="sl-SI" dirty="0" err="1" smtClean="0"/>
              <a:t>down</a:t>
            </a:r>
            <a:endParaRPr lang="sl-SI" dirty="0" smtClean="0"/>
          </a:p>
          <a:p>
            <a:pPr>
              <a:buFont typeface="Arial" panose="020B0604020202020204" pitchFamily="34" charset="0"/>
              <a:buChar char="•"/>
            </a:pPr>
            <a:r>
              <a:rPr lang="sl-SI" b="1" dirty="0" smtClean="0"/>
              <a:t>enaka obravnava </a:t>
            </a:r>
            <a:r>
              <a:rPr lang="sl-SI" dirty="0" smtClean="0"/>
              <a:t>proizvajalcev</a:t>
            </a:r>
          </a:p>
          <a:p>
            <a:pPr>
              <a:buFont typeface="Arial" panose="020B0604020202020204" pitchFamily="34" charset="0"/>
              <a:buChar char="•"/>
            </a:pPr>
            <a:r>
              <a:rPr lang="sl-SI" b="1" dirty="0" smtClean="0"/>
              <a:t>centralno kontroliran masni tok </a:t>
            </a:r>
            <a:r>
              <a:rPr lang="sl-SI" dirty="0" smtClean="0"/>
              <a:t>od prijave gum, danih na trg do končnega ponora (predelave) zbranih izrabljenih gum</a:t>
            </a:r>
          </a:p>
          <a:p>
            <a:pPr>
              <a:buFont typeface="Arial" panose="020B0604020202020204" pitchFamily="34" charset="0"/>
              <a:buChar char="•"/>
            </a:pPr>
            <a:r>
              <a:rPr lang="sl-SI" b="1" dirty="0" smtClean="0"/>
              <a:t>striktna delitev funkcij </a:t>
            </a:r>
            <a:r>
              <a:rPr lang="sl-SI" dirty="0" smtClean="0"/>
              <a:t>med deležniki in </a:t>
            </a:r>
            <a:r>
              <a:rPr lang="sl-SI" b="1" dirty="0" smtClean="0"/>
              <a:t>preprečevanje konfliktov interesov</a:t>
            </a:r>
            <a:r>
              <a:rPr lang="sl-SI" dirty="0" smtClean="0"/>
              <a:t> med njimi v celotni verigi vrednosti</a:t>
            </a:r>
          </a:p>
          <a:p>
            <a:pPr>
              <a:buFont typeface="Arial" panose="020B0604020202020204" pitchFamily="34" charset="0"/>
              <a:buChar char="•"/>
            </a:pPr>
            <a:r>
              <a:rPr lang="sl-SI" dirty="0" smtClean="0"/>
              <a:t>obstaja </a:t>
            </a:r>
            <a:r>
              <a:rPr lang="sl-SI" b="1" dirty="0" smtClean="0"/>
              <a:t>konkurenčen trg </a:t>
            </a:r>
            <a:r>
              <a:rPr lang="sl-SI" dirty="0" smtClean="0"/>
              <a:t>storitev (zbiranje, predelava)</a:t>
            </a:r>
          </a:p>
          <a:p>
            <a:pPr>
              <a:buFont typeface="Arial" panose="020B0604020202020204" pitchFamily="34" charset="0"/>
              <a:buChar char="•"/>
            </a:pPr>
            <a:r>
              <a:rPr lang="sl-SI" b="1" dirty="0" smtClean="0"/>
              <a:t>stabilnost poslovnih odnosov &gt; razvoj</a:t>
            </a:r>
          </a:p>
        </p:txBody>
      </p:sp>
      <p:sp>
        <p:nvSpPr>
          <p:cNvPr id="3" name="Naslov 2"/>
          <p:cNvSpPr>
            <a:spLocks noGrp="1"/>
          </p:cNvSpPr>
          <p:nvPr>
            <p:ph type="title"/>
          </p:nvPr>
        </p:nvSpPr>
        <p:spPr/>
        <p:txBody>
          <a:bodyPr>
            <a:normAutofit fontScale="90000"/>
          </a:bodyPr>
          <a:lstStyle/>
          <a:p>
            <a:r>
              <a:rPr lang="sl-SI" dirty="0" smtClean="0"/>
              <a:t>EPR koncept v RS pri IG – osnove delovanja</a:t>
            </a:r>
            <a:endParaRPr lang="sl-SI" dirty="0"/>
          </a:p>
        </p:txBody>
      </p:sp>
      <p:sp>
        <p:nvSpPr>
          <p:cNvPr id="4" name="Rectangle 3"/>
          <p:cNvSpPr/>
          <p:nvPr/>
        </p:nvSpPr>
        <p:spPr>
          <a:xfrm>
            <a:off x="2286000" y="3140967"/>
            <a:ext cx="4572000" cy="369332"/>
          </a:xfrm>
          <a:prstGeom prst="rect">
            <a:avLst/>
          </a:prstGeom>
        </p:spPr>
        <p:txBody>
          <a:bodyPr wrap="square">
            <a:spAutoFit/>
          </a:bodyPr>
          <a:lstStyle/>
          <a:p>
            <a:pPr lvl="2"/>
            <a:endParaRPr lang="sl-SI" dirty="0" smtClean="0"/>
          </a:p>
        </p:txBody>
      </p:sp>
    </p:spTree>
    <p:extLst>
      <p:ext uri="{BB962C8B-B14F-4D97-AF65-F5344CB8AC3E}">
        <p14:creationId xmlns:p14="http://schemas.microsoft.com/office/powerpoint/2010/main" xmlns="" val="1812165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lovita">
  <a:themeElements>
    <a:clrScheme name="Slopak">
      <a:dk1>
        <a:sysClr val="windowText" lastClr="000000"/>
      </a:dk1>
      <a:lt1>
        <a:sysClr val="window" lastClr="FFFFFF"/>
      </a:lt1>
      <a:dk2>
        <a:srgbClr val="3E3D2D"/>
      </a:dk2>
      <a:lt2>
        <a:srgbClr val="CAF278"/>
      </a:lt2>
      <a:accent1>
        <a:srgbClr val="94C600"/>
      </a:accent1>
      <a:accent2>
        <a:srgbClr val="71685A"/>
      </a:accent2>
      <a:accent3>
        <a:srgbClr val="7030A0"/>
      </a:accent3>
      <a:accent4>
        <a:srgbClr val="909465"/>
      </a:accent4>
      <a:accent5>
        <a:srgbClr val="956B43"/>
      </a:accent5>
      <a:accent6>
        <a:srgbClr val="CC66FF"/>
      </a:accent6>
      <a:hlink>
        <a:srgbClr val="CC00FF"/>
      </a:hlink>
      <a:folHlink>
        <a:srgbClr val="FF7C80"/>
      </a:folHlink>
    </a:clrScheme>
    <a:fontScheme name="Valovit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lovit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730</TotalTime>
  <Words>896</Words>
  <Application>Microsoft Office PowerPoint</Application>
  <PresentationFormat>On-screen Show (4:3)</PresentationFormat>
  <Paragraphs>162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Valovita</vt:lpstr>
      <vt:lpstr>POZITIVNE IZKUŠNJE  DELOVANJA EPR  NA PRIMERU IZRABLJENIH GUM</vt:lpstr>
      <vt:lpstr>Osnove koncepta EPR Extended Producer Responsibility &gt; Razširjena proizvajalčeva odgovornost</vt:lpstr>
      <vt:lpstr>EPR koncept v RS pri IG - razvoj konceptov </vt:lpstr>
      <vt:lpstr>EPR koncept v RS pri IG</vt:lpstr>
      <vt:lpstr>EPR koncept-kaj je predmet obravnave</vt:lpstr>
      <vt:lpstr>Sistemi ravnanja z IG v Evropi</vt:lpstr>
      <vt:lpstr>Delovanje sheme EPR </vt:lpstr>
      <vt:lpstr>Sistem ravnanja z IG družbe Slopak</vt:lpstr>
      <vt:lpstr>EPR koncept v RS pri IG – osnove delovanja</vt:lpstr>
      <vt:lpstr>EPR koncept v RS pri IG – osnove delovanja</vt:lpstr>
      <vt:lpstr>Sistem ravnanja z IG družbe Slopak</vt:lpstr>
      <vt:lpstr>Gume dane na trg in zbrane IG</vt:lpstr>
      <vt:lpstr>Stroškovno optimalen sistem</vt:lpstr>
      <vt:lpstr>Ozaveščevalne aktivnosti</vt:lpstr>
      <vt:lpstr>EPR koncept v RS pri IG - izzivi</vt:lpstr>
      <vt:lpstr>EPR koncept v RS pri IG-zakaj teza o pozitivnih izkušnjah?</vt:lpstr>
      <vt:lpstr>Hvala za vašo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Tjaša Kranjec</dc:creator>
  <cp:lastModifiedBy>srecko.bukovec</cp:lastModifiedBy>
  <cp:revision>96</cp:revision>
  <dcterms:created xsi:type="dcterms:W3CDTF">2016-09-09T08:37:05Z</dcterms:created>
  <dcterms:modified xsi:type="dcterms:W3CDTF">2016-10-04T13:25:10Z</dcterms:modified>
</cp:coreProperties>
</file>